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20"/>
  </p:notesMasterIdLst>
  <p:sldIdLst>
    <p:sldId id="293" r:id="rId2"/>
    <p:sldId id="289" r:id="rId3"/>
    <p:sldId id="302" r:id="rId4"/>
    <p:sldId id="295" r:id="rId5"/>
    <p:sldId id="296" r:id="rId6"/>
    <p:sldId id="297" r:id="rId7"/>
    <p:sldId id="298" r:id="rId8"/>
    <p:sldId id="299" r:id="rId9"/>
    <p:sldId id="300" r:id="rId10"/>
    <p:sldId id="294" r:id="rId11"/>
    <p:sldId id="292" r:id="rId12"/>
    <p:sldId id="284" r:id="rId13"/>
    <p:sldId id="287" r:id="rId14"/>
    <p:sldId id="301" r:id="rId15"/>
    <p:sldId id="285" r:id="rId16"/>
    <p:sldId id="281" r:id="rId17"/>
    <p:sldId id="257" r:id="rId18"/>
    <p:sldId id="269" r:id="rId19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>
      <p:cViewPr varScale="1">
        <p:scale>
          <a:sx n="89" d="100"/>
          <a:sy n="89" d="100"/>
        </p:scale>
        <p:origin x="696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A2DC8A-1508-4E46-958C-4EA6B83817E1}" type="datetimeFigureOut">
              <a:rPr lang="fr-FR" smtClean="0"/>
              <a:t>11/08/2025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518CF9-5DD5-415A-9ABB-C424594984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650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518CF9-5DD5-415A-9ABB-C42459498484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2795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96F7C98C-229E-E647-AA5A-ECA29D13B607}" type="datetimeFigureOut">
              <a:rPr lang="fr-FR" smtClean="0"/>
              <a:t>11/08/2025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000098BC-BA6E-9A4F-A498-32E0E16DAC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7545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7C98C-229E-E647-AA5A-ECA29D13B607}" type="datetimeFigureOut">
              <a:rPr lang="fr-FR" smtClean="0"/>
              <a:t>11/08/2025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98BC-BA6E-9A4F-A498-32E0E16DAC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7638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7C98C-229E-E647-AA5A-ECA29D13B607}" type="datetimeFigureOut">
              <a:rPr lang="fr-FR" smtClean="0"/>
              <a:t>11/08/2025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98BC-BA6E-9A4F-A498-32E0E16DAC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0681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7C98C-229E-E647-AA5A-ECA29D13B607}" type="datetimeFigureOut">
              <a:rPr lang="fr-FR" smtClean="0"/>
              <a:t>11/08/2025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98BC-BA6E-9A4F-A498-32E0E16DAC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7662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7C98C-229E-E647-AA5A-ECA29D13B607}" type="datetimeFigureOut">
              <a:rPr lang="fr-FR" smtClean="0"/>
              <a:t>11/08/2025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98BC-BA6E-9A4F-A498-32E0E16DAC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495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7C98C-229E-E647-AA5A-ECA29D13B607}" type="datetimeFigureOut">
              <a:rPr lang="fr-FR" smtClean="0"/>
              <a:t>11/08/2025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98BC-BA6E-9A4F-A498-32E0E16DAC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2974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7C98C-229E-E647-AA5A-ECA29D13B607}" type="datetimeFigureOut">
              <a:rPr lang="fr-FR" smtClean="0"/>
              <a:t>11/08/2025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98BC-BA6E-9A4F-A498-32E0E16DAC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74198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96F7C98C-229E-E647-AA5A-ECA29D13B607}" type="datetimeFigureOut">
              <a:rPr lang="fr-FR" smtClean="0"/>
              <a:t>11/08/2025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98BC-BA6E-9A4F-A498-32E0E16DAC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60848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96F7C98C-229E-E647-AA5A-ECA29D13B607}" type="datetimeFigureOut">
              <a:rPr lang="fr-FR" smtClean="0"/>
              <a:t>11/08/2025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98BC-BA6E-9A4F-A498-32E0E16DAC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85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7C98C-229E-E647-AA5A-ECA29D13B607}" type="datetimeFigureOut">
              <a:rPr lang="fr-FR" smtClean="0"/>
              <a:t>11/08/2025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98BC-BA6E-9A4F-A498-32E0E16DAC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3023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7C98C-229E-E647-AA5A-ECA29D13B607}" type="datetimeFigureOut">
              <a:rPr lang="fr-FR" smtClean="0"/>
              <a:t>11/08/2025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98BC-BA6E-9A4F-A498-32E0E16DAC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8607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7C98C-229E-E647-AA5A-ECA29D13B607}" type="datetimeFigureOut">
              <a:rPr lang="fr-FR" smtClean="0"/>
              <a:t>11/08/2025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98BC-BA6E-9A4F-A498-32E0E16DAC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544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7C98C-229E-E647-AA5A-ECA29D13B607}" type="datetimeFigureOut">
              <a:rPr lang="fr-FR" smtClean="0"/>
              <a:t>11/08/2025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98BC-BA6E-9A4F-A498-32E0E16DAC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8619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7C98C-229E-E647-AA5A-ECA29D13B607}" type="datetimeFigureOut">
              <a:rPr lang="fr-FR" smtClean="0"/>
              <a:t>11/08/2025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98BC-BA6E-9A4F-A498-32E0E16DAC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8765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7C98C-229E-E647-AA5A-ECA29D13B607}" type="datetimeFigureOut">
              <a:rPr lang="fr-FR" smtClean="0"/>
              <a:t>11/08/2025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98BC-BA6E-9A4F-A498-32E0E16DAC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5593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7C98C-229E-E647-AA5A-ECA29D13B607}" type="datetimeFigureOut">
              <a:rPr lang="fr-FR" smtClean="0"/>
              <a:t>11/08/2025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98BC-BA6E-9A4F-A498-32E0E16DAC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03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7C98C-229E-E647-AA5A-ECA29D13B607}" type="datetimeFigureOut">
              <a:rPr lang="fr-FR" smtClean="0"/>
              <a:t>11/08/2025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98BC-BA6E-9A4F-A498-32E0E16DAC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5177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96F7C98C-229E-E647-AA5A-ECA29D13B607}" type="datetimeFigureOut">
              <a:rPr lang="fr-FR" smtClean="0"/>
              <a:t>11/08/2025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000098BC-BA6E-9A4F-A498-32E0E16DAC6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629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CFA771-1E1A-5A44-9204-6A62C0C78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044" y="487837"/>
            <a:ext cx="623197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Wenax</a:t>
            </a:r>
            <a:r>
              <a:rPr lang="en-US" sz="2800" dirty="0">
                <a:solidFill>
                  <a:schemeClr val="bg1"/>
                </a:solidFill>
              </a:rPr>
              <a:t> S3 Evo 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– </a:t>
            </a:r>
            <a:r>
              <a:rPr lang="en-US" sz="2800" dirty="0" err="1">
                <a:solidFill>
                  <a:schemeClr val="bg1"/>
                </a:solidFill>
              </a:rPr>
              <a:t>Geekvape</a:t>
            </a:r>
            <a:endParaRPr lang="en-US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FDF3DAD-4415-8746-B791-785143D89C31}"/>
              </a:ext>
            </a:extLst>
          </p:cNvPr>
          <p:cNvSpPr txBox="1"/>
          <p:nvPr/>
        </p:nvSpPr>
        <p:spPr>
          <a:xfrm>
            <a:off x="448055" y="2258568"/>
            <a:ext cx="3070209" cy="39227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pic>
        <p:nvPicPr>
          <p:cNvPr id="7" name="Image 6" descr="Une image contenant Article de bureau, Produits de beauté, fournitures de bureau, bouteille&#10;&#10;Le contenu généré par l’IA peut être incorrect.">
            <a:extLst>
              <a:ext uri="{FF2B5EF4-FFF2-40B4-BE49-F238E27FC236}">
                <a16:creationId xmlns:a16="http://schemas.microsoft.com/office/drawing/2014/main" id="{16872B13-F582-18CA-443B-62B82B217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472" y="1150618"/>
            <a:ext cx="6078915" cy="6078915"/>
          </a:xfrm>
          <a:prstGeom prst="rect">
            <a:avLst/>
          </a:prstGeom>
        </p:spPr>
      </p:pic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67F4017A-D81D-C507-7705-7A5398594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2296749"/>
            <a:ext cx="6078915" cy="4299122"/>
          </a:xfrm>
        </p:spPr>
        <p:txBody>
          <a:bodyPr>
            <a:noAutofit/>
          </a:bodyPr>
          <a:lstStyle/>
          <a:p>
            <a:r>
              <a:rPr lang="fr-FR" sz="1400" b="1" dirty="0"/>
              <a:t>Caractéristiques générales : </a:t>
            </a:r>
          </a:p>
          <a:p>
            <a:pPr marL="0" indent="0">
              <a:buNone/>
            </a:pPr>
            <a:r>
              <a:rPr lang="fr-FR" sz="1400" b="1" dirty="0"/>
              <a:t>Dimensions : </a:t>
            </a:r>
            <a:r>
              <a:rPr lang="fr-FR" sz="1400" dirty="0"/>
              <a:t>19mm x 123,8mm de hauteur </a:t>
            </a:r>
          </a:p>
          <a:p>
            <a:pPr marL="0" indent="0">
              <a:buNone/>
            </a:pPr>
            <a:r>
              <a:rPr lang="fr-FR" sz="1400" b="1" dirty="0"/>
              <a:t>Autonomie : </a:t>
            </a:r>
            <a:r>
              <a:rPr lang="fr-FR" sz="1400" dirty="0"/>
              <a:t>1100mAh </a:t>
            </a:r>
          </a:p>
          <a:p>
            <a:pPr marL="0" indent="0">
              <a:buNone/>
            </a:pPr>
            <a:r>
              <a:rPr lang="fr-FR" sz="1400" b="1" dirty="0"/>
              <a:t>Puissance : </a:t>
            </a:r>
            <a:r>
              <a:rPr lang="fr-FR" sz="1400" dirty="0"/>
              <a:t>5W à 18W </a:t>
            </a:r>
          </a:p>
          <a:p>
            <a:pPr marL="0" indent="0">
              <a:buNone/>
            </a:pPr>
            <a:r>
              <a:rPr lang="fr-FR" sz="1400" b="1" dirty="0" err="1"/>
              <a:t>Airlflow</a:t>
            </a:r>
            <a:r>
              <a:rPr lang="fr-FR" sz="1400" b="1" dirty="0"/>
              <a:t> : </a:t>
            </a:r>
            <a:r>
              <a:rPr lang="fr-FR" sz="1400" dirty="0"/>
              <a:t>oui </a:t>
            </a:r>
          </a:p>
          <a:p>
            <a:pPr marL="0" indent="0">
              <a:buNone/>
            </a:pPr>
            <a:r>
              <a:rPr lang="fr-FR" sz="1400" b="1" dirty="0"/>
              <a:t>Type de charge : </a:t>
            </a:r>
            <a:r>
              <a:rPr lang="fr-FR" sz="1400" dirty="0"/>
              <a:t>UBS-C </a:t>
            </a:r>
          </a:p>
          <a:p>
            <a:pPr marL="0" indent="0">
              <a:buNone/>
            </a:pPr>
            <a:r>
              <a:rPr lang="fr-FR" sz="1400" b="1" dirty="0"/>
              <a:t>Cartouches : </a:t>
            </a:r>
            <a:r>
              <a:rPr lang="fr-FR" sz="1400" dirty="0"/>
              <a:t>S </a:t>
            </a:r>
            <a:r>
              <a:rPr lang="fr-FR" sz="1400" dirty="0" err="1"/>
              <a:t>Pod</a:t>
            </a:r>
            <a:r>
              <a:rPr lang="fr-FR" sz="1400" dirty="0"/>
              <a:t> – 2ml avec résistances : 0,8 et 1,2 Ohm </a:t>
            </a:r>
          </a:p>
          <a:p>
            <a:pPr marL="0" indent="0">
              <a:buNone/>
            </a:pPr>
            <a:r>
              <a:rPr lang="fr-FR" sz="1400" b="1" dirty="0"/>
              <a:t>Sélection de puissance : </a:t>
            </a:r>
            <a:r>
              <a:rPr lang="fr-FR" sz="1400" dirty="0"/>
              <a:t>trois niveaux indiqués par 3 couleurs différentes: Rouge=</a:t>
            </a:r>
            <a:r>
              <a:rPr lang="fr-FR" sz="1400" dirty="0" err="1"/>
              <a:t>low</a:t>
            </a:r>
            <a:r>
              <a:rPr lang="fr-FR" sz="1400" dirty="0"/>
              <a:t>, Bleu=médium et Vert= High. </a:t>
            </a:r>
          </a:p>
          <a:p>
            <a:pPr marL="0" indent="0">
              <a:buNone/>
            </a:pPr>
            <a:r>
              <a:rPr lang="fr-FR" sz="1400" b="1" dirty="0"/>
              <a:t>Mode boost </a:t>
            </a:r>
            <a:r>
              <a:rPr lang="fr-FR" sz="1400" dirty="0"/>
              <a:t>= presse le bouton pour une puissance maximale </a:t>
            </a:r>
          </a:p>
          <a:p>
            <a:pPr marL="0" indent="0">
              <a:buNone/>
            </a:pPr>
            <a:r>
              <a:rPr lang="fr-FR" sz="1400" b="1" dirty="0"/>
              <a:t>Sécurité et protection : </a:t>
            </a:r>
            <a:r>
              <a:rPr lang="fr-FR" sz="1400" dirty="0"/>
              <a:t>protection contre les surchauffes et les courts-circuits (</a:t>
            </a:r>
            <a:r>
              <a:rPr lang="fr-FR" sz="1400" dirty="0" err="1"/>
              <a:t>Led</a:t>
            </a:r>
            <a:r>
              <a:rPr lang="fr-FR" sz="1400" dirty="0"/>
              <a:t> rouge clignote 8 fois, puis arrêt) </a:t>
            </a:r>
          </a:p>
          <a:p>
            <a:pPr marL="0" indent="0">
              <a:buNone/>
            </a:pPr>
            <a:r>
              <a:rPr lang="fr-FR" sz="1400" b="1" dirty="0"/>
              <a:t>Compatibilité : </a:t>
            </a:r>
            <a:r>
              <a:rPr lang="fr-FR" sz="1400" dirty="0" err="1"/>
              <a:t>Geekvape</a:t>
            </a:r>
            <a:r>
              <a:rPr lang="fr-FR" sz="1400" dirty="0"/>
              <a:t> S </a:t>
            </a:r>
            <a:r>
              <a:rPr lang="fr-FR" sz="1400" dirty="0" err="1"/>
              <a:t>Pod</a:t>
            </a:r>
            <a:r>
              <a:rPr lang="fr-FR" sz="1400" dirty="0"/>
              <a:t> uniquement </a:t>
            </a:r>
          </a:p>
        </p:txBody>
      </p:sp>
    </p:spTree>
    <p:extLst>
      <p:ext uri="{BB962C8B-B14F-4D97-AF65-F5344CB8AC3E}">
        <p14:creationId xmlns:p14="http://schemas.microsoft.com/office/powerpoint/2010/main" val="3679958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A888B1-9624-D995-C053-41DEAFC4E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78600A-A989-C364-5A30-0CCA3D91F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044" y="487837"/>
            <a:ext cx="623197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Kit </a:t>
            </a:r>
            <a:r>
              <a:rPr lang="en-US" sz="2800" dirty="0">
                <a:solidFill>
                  <a:schemeClr val="bg1"/>
                </a:solidFill>
              </a:rPr>
              <a:t>DRAG X2 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– VOOPOO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0264DCE-16BE-0C6A-BF3B-F728489FE74F}"/>
              </a:ext>
            </a:extLst>
          </p:cNvPr>
          <p:cNvSpPr txBox="1"/>
          <p:nvPr/>
        </p:nvSpPr>
        <p:spPr>
          <a:xfrm>
            <a:off x="448055" y="2258568"/>
            <a:ext cx="3070209" cy="39227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0987918-6337-859E-5DF8-579209868A20}"/>
              </a:ext>
            </a:extLst>
          </p:cNvPr>
          <p:cNvGrpSpPr/>
          <p:nvPr/>
        </p:nvGrpSpPr>
        <p:grpSpPr>
          <a:xfrm>
            <a:off x="6851737" y="2649284"/>
            <a:ext cx="4892208" cy="3922776"/>
            <a:chOff x="5053622" y="1172910"/>
            <a:chExt cx="6077064" cy="4313492"/>
          </a:xfrm>
        </p:grpSpPr>
        <p:pic>
          <p:nvPicPr>
            <p:cNvPr id="8" name="Image 7" descr="Une image contenant texte, bouteille, Produits de beauté, Solution&#10;&#10;Description générée automatiquement">
              <a:extLst>
                <a:ext uri="{FF2B5EF4-FFF2-40B4-BE49-F238E27FC236}">
                  <a16:creationId xmlns:a16="http://schemas.microsoft.com/office/drawing/2014/main" id="{FF9E2C18-BA09-1AA7-5803-B4081B3B3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3622" y="1219200"/>
              <a:ext cx="1050045" cy="4267202"/>
            </a:xfrm>
            <a:prstGeom prst="rect">
              <a:avLst/>
            </a:prstGeom>
          </p:spPr>
        </p:pic>
        <p:pic>
          <p:nvPicPr>
            <p:cNvPr id="11" name="Image 10" descr="Une image contenant texte, bouteille&#10;&#10;Description générée automatiquement">
              <a:extLst>
                <a:ext uri="{FF2B5EF4-FFF2-40B4-BE49-F238E27FC236}">
                  <a16:creationId xmlns:a16="http://schemas.microsoft.com/office/drawing/2014/main" id="{6204A325-71B2-8B60-205E-74822D1A7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1911" y="1196056"/>
              <a:ext cx="1038775" cy="4267200"/>
            </a:xfrm>
            <a:prstGeom prst="rect">
              <a:avLst/>
            </a:prstGeom>
          </p:spPr>
        </p:pic>
        <p:pic>
          <p:nvPicPr>
            <p:cNvPr id="15" name="Image 14" descr="Une image contenant texte, Produits de beauté, bouteille, Solution&#10;&#10;Description générée automatiquement">
              <a:extLst>
                <a:ext uri="{FF2B5EF4-FFF2-40B4-BE49-F238E27FC236}">
                  <a16:creationId xmlns:a16="http://schemas.microsoft.com/office/drawing/2014/main" id="{2E3EA744-61E1-4908-FA75-F0A618894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6918" y="1219200"/>
              <a:ext cx="1050044" cy="4267201"/>
            </a:xfrm>
            <a:prstGeom prst="rect">
              <a:avLst/>
            </a:prstGeom>
          </p:spPr>
        </p:pic>
        <p:pic>
          <p:nvPicPr>
            <p:cNvPr id="17" name="Image 16" descr="Une image contenant texte, bouteille&#10;&#10;Description générée automatiquement">
              <a:extLst>
                <a:ext uri="{FF2B5EF4-FFF2-40B4-BE49-F238E27FC236}">
                  <a16:creationId xmlns:a16="http://schemas.microsoft.com/office/drawing/2014/main" id="{1B4BC9F4-7EE1-1338-1FBB-25531C58F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1925" y="1172910"/>
              <a:ext cx="1050044" cy="4313492"/>
            </a:xfrm>
            <a:prstGeom prst="rect">
              <a:avLst/>
            </a:prstGeom>
          </p:spPr>
        </p:pic>
      </p:grp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06CDAFAC-BB26-19EE-3C15-60BC461193DE}"/>
              </a:ext>
            </a:extLst>
          </p:cNvPr>
          <p:cNvSpPr txBox="1">
            <a:spLocks/>
          </p:cNvSpPr>
          <p:nvPr/>
        </p:nvSpPr>
        <p:spPr>
          <a:xfrm>
            <a:off x="448055" y="2175815"/>
            <a:ext cx="6553994" cy="4869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/>
              <a:t>Caractéristiques générales : </a:t>
            </a:r>
          </a:p>
          <a:p>
            <a:pPr marL="0" indent="0">
              <a:buNone/>
            </a:pPr>
            <a:r>
              <a:rPr lang="fr-FR" sz="1400" b="1" dirty="0"/>
              <a:t>Dimensions : </a:t>
            </a:r>
            <a:r>
              <a:rPr lang="fr-FR" sz="1400" dirty="0"/>
              <a:t>129,8 x 31,8 x 28,6mm</a:t>
            </a:r>
          </a:p>
          <a:p>
            <a:pPr marL="0" indent="0">
              <a:buNone/>
            </a:pPr>
            <a:r>
              <a:rPr lang="fr-FR" sz="1400" b="1" dirty="0"/>
              <a:t>Poids : </a:t>
            </a:r>
            <a:r>
              <a:rPr lang="fr-FR" sz="1400" dirty="0"/>
              <a:t>249g</a:t>
            </a:r>
            <a:r>
              <a:rPr lang="fr-FR" sz="1400" b="1" dirty="0"/>
              <a:t> </a:t>
            </a:r>
          </a:p>
          <a:p>
            <a:pPr marL="0" indent="0">
              <a:buNone/>
            </a:pPr>
            <a:r>
              <a:rPr lang="fr-FR" sz="1400" b="1" dirty="0"/>
              <a:t>Batterie : </a:t>
            </a:r>
            <a:r>
              <a:rPr lang="fr-FR" sz="1400" dirty="0"/>
              <a:t>accu 18650 (non inclus)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Puissance : </a:t>
            </a:r>
            <a:r>
              <a:rPr lang="fr-FR" sz="1400" dirty="0"/>
              <a:t>5 à 80W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Modes de vape </a:t>
            </a:r>
            <a:r>
              <a:rPr lang="fr-FR" sz="1400" dirty="0"/>
              <a:t>: Smart – RBA – Eco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Types d’écran : </a:t>
            </a:r>
            <a:r>
              <a:rPr lang="fr-FR" sz="1400" dirty="0"/>
              <a:t>écran </a:t>
            </a:r>
            <a:r>
              <a:rPr lang="fr-FR" sz="1400" dirty="0" err="1"/>
              <a:t>couleu</a:t>
            </a:r>
            <a:r>
              <a:rPr lang="fr-FR" sz="1400" dirty="0"/>
              <a:t> TFT de 0,96 pouces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Type de charge : </a:t>
            </a:r>
            <a:r>
              <a:rPr lang="fr-FR" sz="1400" dirty="0"/>
              <a:t>USB-C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Cartouches : </a:t>
            </a:r>
            <a:r>
              <a:rPr lang="fr-FR" sz="1400" dirty="0"/>
              <a:t>PNP X DTL (5ml -2ml)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Types de résistances : </a:t>
            </a:r>
            <a:r>
              <a:rPr lang="fr-FR" sz="1400" dirty="0"/>
              <a:t>PNP X de 0,15 à 1 Ohm et 0,15 et 0,3 Ohm incluses dans la boîte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 err="1"/>
              <a:t>Airlfow</a:t>
            </a:r>
            <a:r>
              <a:rPr lang="fr-FR" sz="1400" b="1" dirty="0"/>
              <a:t> </a:t>
            </a:r>
            <a:r>
              <a:rPr lang="fr-FR" sz="1400" dirty="0"/>
              <a:t>= réglable en haut (top </a:t>
            </a:r>
            <a:r>
              <a:rPr lang="fr-FR" sz="1400" dirty="0" err="1"/>
              <a:t>airflow</a:t>
            </a:r>
            <a:r>
              <a:rPr lang="fr-FR" sz="1400" dirty="0"/>
              <a:t>)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Sécurité et protection : </a:t>
            </a:r>
            <a:r>
              <a:rPr lang="fr-FR" sz="1400" dirty="0"/>
              <a:t>Puce Gene.TT 2.0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Compatibilité : </a:t>
            </a:r>
            <a:r>
              <a:rPr lang="fr-FR" sz="1400" dirty="0"/>
              <a:t>toutes résistances PNP X </a:t>
            </a:r>
          </a:p>
        </p:txBody>
      </p:sp>
    </p:spTree>
    <p:extLst>
      <p:ext uri="{BB962C8B-B14F-4D97-AF65-F5344CB8AC3E}">
        <p14:creationId xmlns:p14="http://schemas.microsoft.com/office/powerpoint/2010/main" val="4044156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AFDF3DAD-4415-8746-B791-785143D89C31}"/>
              </a:ext>
            </a:extLst>
          </p:cNvPr>
          <p:cNvSpPr txBox="1"/>
          <p:nvPr/>
        </p:nvSpPr>
        <p:spPr>
          <a:xfrm>
            <a:off x="448055" y="2258568"/>
            <a:ext cx="3070209" cy="39227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A67BF57B-E82B-C061-73AA-3BE1726CF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6434" y="658937"/>
            <a:ext cx="896932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Kit WE</a:t>
            </a:r>
            <a:r>
              <a:rPr lang="en-US" sz="2800" dirty="0">
                <a:solidFill>
                  <a:schemeClr val="bg1"/>
                </a:solidFill>
              </a:rPr>
              <a:t>NA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X M – GEEKVAPE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F824F0B8-C053-0715-BDE4-9DCCB9557FCE}"/>
              </a:ext>
            </a:extLst>
          </p:cNvPr>
          <p:cNvSpPr txBox="1">
            <a:spLocks/>
          </p:cNvSpPr>
          <p:nvPr/>
        </p:nvSpPr>
        <p:spPr>
          <a:xfrm>
            <a:off x="241267" y="2438645"/>
            <a:ext cx="6553994" cy="4869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/>
              <a:t>Caractéristiques générales </a:t>
            </a:r>
            <a:r>
              <a:rPr lang="fr-FR" sz="1400" u="sng" dirty="0"/>
              <a:t>: kit 2en 1 : stylo vape «  </a:t>
            </a:r>
            <a:r>
              <a:rPr lang="fr-FR" sz="1400" u="sng" dirty="0" err="1"/>
              <a:t>Wenax</a:t>
            </a:r>
            <a:r>
              <a:rPr lang="fr-FR" sz="1400" u="sng" dirty="0"/>
              <a:t> M1 Mini » + batterie externe (Power Bank)</a:t>
            </a:r>
          </a:p>
          <a:p>
            <a:pPr marL="0" indent="0">
              <a:buNone/>
            </a:pPr>
            <a:r>
              <a:rPr lang="fr-FR" sz="1400" b="1" dirty="0"/>
              <a:t>Dimensions : </a:t>
            </a:r>
            <a:r>
              <a:rPr lang="fr-FR" sz="1400" dirty="0"/>
              <a:t>93,5 x 34 x 22mm ( </a:t>
            </a:r>
            <a:r>
              <a:rPr lang="fr-FR" sz="1400" dirty="0" err="1"/>
              <a:t>PowerBank</a:t>
            </a:r>
            <a:r>
              <a:rPr lang="fr-FR" sz="1400" dirty="0"/>
              <a:t>) diamètre 16mm et longueur 78mm ( stylo)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Batterie </a:t>
            </a:r>
            <a:r>
              <a:rPr lang="fr-FR" sz="1400" dirty="0"/>
              <a:t>: 2500mAh / Stylo vape 400mAh.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Puissance : </a:t>
            </a:r>
            <a:r>
              <a:rPr lang="fr-FR" sz="1400" dirty="0"/>
              <a:t>16W MAX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Modes de vape </a:t>
            </a:r>
            <a:r>
              <a:rPr lang="fr-FR" sz="1400" dirty="0"/>
              <a:t>: activation au tirage uniquement , sans bouton.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Type de charge : </a:t>
            </a:r>
            <a:r>
              <a:rPr lang="fr-FR" sz="1400" dirty="0"/>
              <a:t>USB-C 5V/2A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Cartouches : </a:t>
            </a:r>
            <a:r>
              <a:rPr lang="fr-FR" sz="1400" dirty="0" err="1"/>
              <a:t>Wenax</a:t>
            </a:r>
            <a:r>
              <a:rPr lang="fr-FR" sz="1400" dirty="0"/>
              <a:t> M1 (2ml) </a:t>
            </a:r>
            <a:r>
              <a:rPr lang="fr-FR" sz="1400" b="1" dirty="0"/>
              <a:t>- </a:t>
            </a:r>
            <a:r>
              <a:rPr lang="fr-FR" sz="1400" dirty="0"/>
              <a:t>0,8 et 1,2 Ohm incluses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Sécurité et protection : </a:t>
            </a:r>
            <a:r>
              <a:rPr lang="fr-FR" sz="1400" dirty="0"/>
              <a:t>Rétroaction haptique et indication LED pour la charge et le niveau de batterie et les erreurs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Compatibilité : </a:t>
            </a:r>
            <a:r>
              <a:rPr lang="fr-FR" sz="1400" dirty="0" err="1"/>
              <a:t>Pods</a:t>
            </a:r>
            <a:r>
              <a:rPr lang="fr-FR" sz="1400" dirty="0"/>
              <a:t> </a:t>
            </a:r>
            <a:r>
              <a:rPr lang="fr-FR" sz="1400" dirty="0" err="1"/>
              <a:t>Wenax</a:t>
            </a:r>
            <a:r>
              <a:rPr lang="fr-FR" sz="1400" dirty="0"/>
              <a:t> M1 classiques compatibles avec le stylo </a:t>
            </a:r>
            <a:r>
              <a:rPr lang="fr-FR" sz="1400" dirty="0" err="1"/>
              <a:t>Wenax</a:t>
            </a:r>
            <a:r>
              <a:rPr lang="fr-FR" sz="1400" dirty="0"/>
              <a:t> M1 Mini : </a:t>
            </a:r>
            <a:r>
              <a:rPr lang="fr-FR" sz="1400" dirty="0" err="1"/>
              <a:t>PowerBank</a:t>
            </a:r>
            <a:r>
              <a:rPr lang="fr-FR" sz="1400" dirty="0"/>
              <a:t> compatible seulement avec le M1 Mini </a:t>
            </a:r>
          </a:p>
        </p:txBody>
      </p:sp>
      <p:pic>
        <p:nvPicPr>
          <p:cNvPr id="4" name="Image 3" descr="Une image contenant stylos et plumes&#10;&#10;Le contenu généré par l’IA peut être incorrect.">
            <a:extLst>
              <a:ext uri="{FF2B5EF4-FFF2-40B4-BE49-F238E27FC236}">
                <a16:creationId xmlns:a16="http://schemas.microsoft.com/office/drawing/2014/main" id="{D9ED904B-15BC-473D-3F15-52787CC80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74" y="964503"/>
            <a:ext cx="5780762" cy="578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CFA771-1E1A-5A44-9204-6A62C0C78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1981" y="665539"/>
            <a:ext cx="6321429" cy="1090605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err="1"/>
              <a:t>Centaurus</a:t>
            </a:r>
            <a:r>
              <a:rPr lang="fr-FR" dirty="0"/>
              <a:t> M100 –</a:t>
            </a:r>
            <a:r>
              <a:rPr lang="fr-FR" dirty="0" err="1"/>
              <a:t>Lost</a:t>
            </a:r>
            <a:r>
              <a:rPr lang="fr-FR" dirty="0"/>
              <a:t> Vape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E6AA002-15F1-F1D2-DA31-4F0C1C63C323}"/>
              </a:ext>
            </a:extLst>
          </p:cNvPr>
          <p:cNvSpPr txBox="1">
            <a:spLocks/>
          </p:cNvSpPr>
          <p:nvPr/>
        </p:nvSpPr>
        <p:spPr>
          <a:xfrm>
            <a:off x="241267" y="2249545"/>
            <a:ext cx="6321429" cy="4869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/>
              <a:t>Caractéristiques générales </a:t>
            </a:r>
            <a:r>
              <a:rPr lang="fr-FR" sz="1400" b="1" u="sng" dirty="0"/>
              <a:t>:</a:t>
            </a:r>
            <a:endParaRPr lang="fr-FR" sz="1400" u="sng" dirty="0"/>
          </a:p>
          <a:p>
            <a:pPr marL="0" indent="0">
              <a:buNone/>
            </a:pPr>
            <a:r>
              <a:rPr lang="fr-FR" sz="1400" b="1" dirty="0"/>
              <a:t>Dimensions </a:t>
            </a:r>
            <a:r>
              <a:rPr lang="fr-FR" sz="1400" dirty="0"/>
              <a:t>: 144,3 x 34,1 x 26mm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Batterie </a:t>
            </a:r>
            <a:r>
              <a:rPr lang="fr-FR" sz="1400" dirty="0"/>
              <a:t>: Accu 18650 (non inclus) .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Puissance :</a:t>
            </a:r>
            <a:r>
              <a:rPr lang="fr-FR" sz="1400" dirty="0"/>
              <a:t> 5 à 100W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Chipset de modes : </a:t>
            </a:r>
            <a:r>
              <a:rPr lang="fr-FR" sz="1400" dirty="0"/>
              <a:t>chipset </a:t>
            </a:r>
            <a:r>
              <a:rPr lang="fr-FR" sz="1400" dirty="0" err="1"/>
              <a:t>Quest</a:t>
            </a:r>
            <a:r>
              <a:rPr lang="fr-FR" sz="1400" dirty="0"/>
              <a:t> 2.0 avec interface à molette 3 en 1 et </a:t>
            </a:r>
            <a:r>
              <a:rPr lang="fr-FR" sz="1400" dirty="0" err="1"/>
              <a:t>nterrupteur</a:t>
            </a:r>
            <a:r>
              <a:rPr lang="fr-FR" sz="1400" dirty="0"/>
              <a:t> coulissant marche/arrêt. </a:t>
            </a:r>
          </a:p>
          <a:p>
            <a:pPr marL="0" indent="0">
              <a:buFont typeface="Wingdings 3" charset="2"/>
              <a:buNone/>
            </a:pPr>
            <a:r>
              <a:rPr lang="fr-FR" sz="1400" dirty="0"/>
              <a:t>Écran et affichage : OLED/TFT de 0,96 pouces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Type de charge : </a:t>
            </a:r>
            <a:r>
              <a:rPr lang="fr-FR" sz="1400" dirty="0"/>
              <a:t>USB-C 5V/2A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Cartouches : </a:t>
            </a:r>
            <a:r>
              <a:rPr lang="fr-FR" sz="1400" dirty="0" err="1"/>
              <a:t>Centaurus</a:t>
            </a:r>
            <a:r>
              <a:rPr lang="fr-FR" sz="1400" dirty="0"/>
              <a:t> </a:t>
            </a:r>
            <a:r>
              <a:rPr lang="fr-FR" sz="1400" dirty="0" err="1"/>
              <a:t>Sub</a:t>
            </a:r>
            <a:r>
              <a:rPr lang="fr-FR" sz="1400" dirty="0"/>
              <a:t> Coo Tank avec remplissage par le haut, capacité en 4ml et 5ml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Résistances : </a:t>
            </a:r>
            <a:r>
              <a:rPr lang="fr-FR" sz="1400" dirty="0"/>
              <a:t>Gamme UB Max </a:t>
            </a:r>
            <a:r>
              <a:rPr lang="fr-FR" sz="1400" dirty="0" err="1"/>
              <a:t>Coils</a:t>
            </a:r>
            <a:r>
              <a:rPr lang="fr-FR" sz="1400" dirty="0"/>
              <a:t> dont la 03 et0,2 Ohm incluses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Sécurité et protection : </a:t>
            </a:r>
            <a:r>
              <a:rPr lang="fr-FR" sz="1400" dirty="0"/>
              <a:t>court-circuit, surcharge, basse tension</a:t>
            </a:r>
            <a:r>
              <a:rPr lang="fr-FR" sz="1400" b="1" dirty="0"/>
              <a:t>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Compatibilité : </a:t>
            </a:r>
            <a:r>
              <a:rPr lang="fr-FR" sz="1400" dirty="0"/>
              <a:t>Connexion 510 </a:t>
            </a:r>
          </a:p>
        </p:txBody>
      </p:sp>
      <p:pic>
        <p:nvPicPr>
          <p:cNvPr id="6" name="Image 5" descr="Une image contenant cassette&#10;&#10;Le contenu généré par l’IA peut être incorrect.">
            <a:extLst>
              <a:ext uri="{FF2B5EF4-FFF2-40B4-BE49-F238E27FC236}">
                <a16:creationId xmlns:a16="http://schemas.microsoft.com/office/drawing/2014/main" id="{69FE8CF1-BD73-12A4-E5DC-58D97E9A8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486" y="1262743"/>
            <a:ext cx="5856514" cy="585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368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CFA771-1E1A-5A44-9204-6A62C0C78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362" y="704431"/>
            <a:ext cx="6418662" cy="1090605"/>
          </a:xfrm>
        </p:spPr>
        <p:txBody>
          <a:bodyPr>
            <a:normAutofit fontScale="90000"/>
          </a:bodyPr>
          <a:lstStyle/>
          <a:p>
            <a:r>
              <a:rPr lang="fr-FR" dirty="0"/>
              <a:t>Kit Luxe XR MAX - Vaporesso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FDF3DAD-4415-8746-B791-785143D89C31}"/>
              </a:ext>
            </a:extLst>
          </p:cNvPr>
          <p:cNvSpPr txBox="1"/>
          <p:nvPr/>
        </p:nvSpPr>
        <p:spPr>
          <a:xfrm>
            <a:off x="5606067" y="2373363"/>
            <a:ext cx="593804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600" b="1" dirty="0"/>
              <a:t>Type de fumeur </a:t>
            </a:r>
            <a:r>
              <a:rPr lang="fr-FR" sz="1600" dirty="0"/>
              <a:t>: petit Fumeur, </a:t>
            </a:r>
            <a:r>
              <a:rPr lang="fr-FR" sz="1600" i="1" dirty="0"/>
              <a:t>20 cigarettes/jours environs.</a:t>
            </a:r>
            <a:endParaRPr lang="fr-FR" sz="16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600" b="1" dirty="0"/>
              <a:t>Autonomie : </a:t>
            </a:r>
            <a:r>
              <a:rPr lang="fr-FR" sz="1600" dirty="0"/>
              <a:t>2800mAh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600" b="1" dirty="0"/>
              <a:t>Type de résistances : </a:t>
            </a:r>
            <a:r>
              <a:rPr lang="fr-FR" sz="1600" dirty="0"/>
              <a:t>Cartouche rechargeable avec résistance Interchangeable  (à changer toutes les 15j à  3 semaines environs).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600" b="1" dirty="0"/>
              <a:t>Capacité réservoir : </a:t>
            </a:r>
            <a:r>
              <a:rPr lang="fr-FR" sz="1600" dirty="0"/>
              <a:t>Cartouche Luxe </a:t>
            </a:r>
            <a:r>
              <a:rPr lang="fr-FR" sz="1600" dirty="0" err="1"/>
              <a:t>xr</a:t>
            </a:r>
            <a:r>
              <a:rPr lang="fr-FR" sz="1600" dirty="0"/>
              <a:t> 5ml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600" dirty="0"/>
              <a:t>Fournis avec :  1 câble USB-C et 1 notice d’utilisation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600" b="1" dirty="0"/>
              <a:t>Batterie : </a:t>
            </a:r>
            <a:r>
              <a:rPr lang="fr-FR" sz="1600" dirty="0"/>
              <a:t>5w à 80W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600" b="1" dirty="0"/>
              <a:t>Temps de charges : </a:t>
            </a:r>
            <a:r>
              <a:rPr lang="fr-FR" sz="1600" dirty="0"/>
              <a:t>45 a 60 minutes environs </a:t>
            </a:r>
          </a:p>
          <a:p>
            <a:pPr algn="l"/>
            <a:endParaRPr lang="fr-FR" sz="1600" dirty="0"/>
          </a:p>
          <a:p>
            <a:pPr algn="l"/>
            <a:r>
              <a:rPr lang="fr-FR" sz="1600" dirty="0"/>
              <a:t>ATTENTION prise secteur recommandé 5V/2A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600" b="1" dirty="0"/>
              <a:t>Caractéristiques : </a:t>
            </a:r>
          </a:p>
          <a:p>
            <a:pPr algn="l"/>
            <a:r>
              <a:rPr lang="fr-FR" sz="1600" dirty="0"/>
              <a:t>- Inhalation : Inhalation direct (DL)</a:t>
            </a:r>
          </a:p>
          <a:p>
            <a:pPr algn="l"/>
            <a:r>
              <a:rPr lang="fr-FR" sz="1600" dirty="0"/>
              <a:t>- Remplissage par le bas de la cartouche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4" name="Picture 2" descr="Vaporesso LUXE XR Max 80W Pod Kit Price: 38.99$ | Vapesourcing">
            <a:extLst>
              <a:ext uri="{FF2B5EF4-FFF2-40B4-BE49-F238E27FC236}">
                <a16:creationId xmlns:a16="http://schemas.microsoft.com/office/drawing/2014/main" id="{0EE5A38E-5F6E-DA9A-8F32-2B4651ED4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65" y="2373363"/>
            <a:ext cx="4353679" cy="435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23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4734E-D765-26B1-F8B5-32C256A8E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63193A-F09D-998F-7ECE-968C814C8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000" y="697284"/>
            <a:ext cx="5679233" cy="1090605"/>
          </a:xfrm>
        </p:spPr>
        <p:txBody>
          <a:bodyPr>
            <a:normAutofit fontScale="90000"/>
          </a:bodyPr>
          <a:lstStyle/>
          <a:p>
            <a:r>
              <a:rPr lang="fr-FR" dirty="0"/>
              <a:t>Kit ARMOUR S- Vaporesso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08843CF-2D9B-3B4C-D590-C9A838E87A2A}"/>
              </a:ext>
            </a:extLst>
          </p:cNvPr>
          <p:cNvSpPr txBox="1"/>
          <p:nvPr/>
        </p:nvSpPr>
        <p:spPr>
          <a:xfrm>
            <a:off x="6605617" y="2345083"/>
            <a:ext cx="4950798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600" b="1" dirty="0"/>
              <a:t>Type de fumeur </a:t>
            </a:r>
            <a:r>
              <a:rPr lang="fr-FR" sz="1600" dirty="0"/>
              <a:t>: petit Fumeur, </a:t>
            </a:r>
            <a:r>
              <a:rPr lang="fr-FR" sz="1600" i="1" dirty="0"/>
              <a:t>20cigarettes/jours environs.</a:t>
            </a:r>
            <a:endParaRPr lang="fr-FR" sz="16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600" b="1" dirty="0"/>
              <a:t>Autonomie : </a:t>
            </a:r>
            <a:r>
              <a:rPr lang="fr-FR" sz="1600" dirty="0"/>
              <a:t>3000mAh ACCU 18650/21700 (non fourni)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600" b="1" dirty="0"/>
              <a:t>Type de résistances : </a:t>
            </a:r>
            <a:r>
              <a:rPr lang="fr-FR" sz="1600" dirty="0"/>
              <a:t>GTI 0,15 / 0,2/0,4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600" b="1" dirty="0"/>
              <a:t>Capacité réservoir : </a:t>
            </a:r>
            <a:r>
              <a:rPr lang="fr-FR" sz="1600" dirty="0"/>
              <a:t>5 ML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600" dirty="0"/>
              <a:t>Fournis avec :  1 câble USB-C et 1 notice d’utilisation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600" b="1" dirty="0"/>
              <a:t>Batterie : </a:t>
            </a:r>
            <a:r>
              <a:rPr lang="fr-FR" sz="1600" dirty="0"/>
              <a:t>5w à 100W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600" b="1" dirty="0"/>
              <a:t>Temps de charges : </a:t>
            </a:r>
            <a:r>
              <a:rPr lang="fr-FR" sz="1600" dirty="0"/>
              <a:t>45 a 60 minutes environs</a:t>
            </a:r>
          </a:p>
          <a:p>
            <a:pPr algn="l"/>
            <a:endParaRPr lang="fr-FR" sz="1600" dirty="0"/>
          </a:p>
          <a:p>
            <a:pPr algn="l"/>
            <a:r>
              <a:rPr lang="fr-FR" sz="1600" dirty="0"/>
              <a:t> ATTENTION prise secteur recommandé 1A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600" b="1" dirty="0"/>
              <a:t>Caractéristiques : </a:t>
            </a:r>
          </a:p>
          <a:p>
            <a:pPr algn="l"/>
            <a:r>
              <a:rPr lang="fr-FR" sz="1600" dirty="0"/>
              <a:t>- Inhalation : Inhalation direct (DL) </a:t>
            </a:r>
          </a:p>
          <a:p>
            <a:pPr algn="l"/>
            <a:r>
              <a:rPr lang="fr-FR" sz="1600" dirty="0"/>
              <a:t>- Remplissage par le haut </a:t>
            </a:r>
          </a:p>
          <a:p>
            <a:pPr algn="l"/>
            <a:r>
              <a:rPr lang="fr-FR" sz="1600" dirty="0"/>
              <a:t>-</a:t>
            </a:r>
            <a:r>
              <a:rPr lang="fr-FR" sz="1600" dirty="0" err="1"/>
              <a:t>Airflow</a:t>
            </a:r>
            <a:r>
              <a:rPr lang="fr-FR" sz="1600" dirty="0"/>
              <a:t> par le haut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7" name="Image 6" descr="Une image contenant bouteille&#10;&#10;Description générée automatiquement">
            <a:extLst>
              <a:ext uri="{FF2B5EF4-FFF2-40B4-BE49-F238E27FC236}">
                <a16:creationId xmlns:a16="http://schemas.microsoft.com/office/drawing/2014/main" id="{018FBFBC-9FC3-72B5-8F6D-27690FD07C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588" y="2422124"/>
            <a:ext cx="4139692" cy="413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19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CFA771-1E1A-5A44-9204-6A62C0C78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0771" y="736937"/>
            <a:ext cx="6756161" cy="1090605"/>
          </a:xfrm>
        </p:spPr>
        <p:txBody>
          <a:bodyPr>
            <a:normAutofit/>
          </a:bodyPr>
          <a:lstStyle/>
          <a:p>
            <a:pPr algn="ctr"/>
            <a:r>
              <a:rPr lang="fr-FR" dirty="0"/>
              <a:t>Kit GEN SE - Vaporesso</a:t>
            </a:r>
          </a:p>
        </p:txBody>
      </p:sp>
      <p:pic>
        <p:nvPicPr>
          <p:cNvPr id="8" name="Image 7" descr="Une image contenant bouteille, Téléphone mobile, doublé, intérieur&#10;&#10;Description générée automatiquement">
            <a:extLst>
              <a:ext uri="{FF2B5EF4-FFF2-40B4-BE49-F238E27FC236}">
                <a16:creationId xmlns:a16="http://schemas.microsoft.com/office/drawing/2014/main" id="{A64CD293-01E7-C798-07AB-869838C92E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2" r="1818" b="13389"/>
          <a:stretch/>
        </p:blipFill>
        <p:spPr>
          <a:xfrm>
            <a:off x="0" y="2563071"/>
            <a:ext cx="6221542" cy="406500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F8F1B18-A4CE-4882-AAEC-C256BC8BABF6}"/>
              </a:ext>
            </a:extLst>
          </p:cNvPr>
          <p:cNvSpPr txBox="1"/>
          <p:nvPr/>
        </p:nvSpPr>
        <p:spPr>
          <a:xfrm>
            <a:off x="6253960" y="2441138"/>
            <a:ext cx="593804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600" b="1" dirty="0"/>
              <a:t>Type de fumeur : </a:t>
            </a:r>
            <a:r>
              <a:rPr lang="fr-FR" sz="1600" dirty="0"/>
              <a:t>moyen/gros fumeur, </a:t>
            </a:r>
            <a:r>
              <a:rPr lang="fr-FR" sz="1600" i="1" dirty="0"/>
              <a:t>20 cigarettes/jours environs.</a:t>
            </a:r>
            <a:endParaRPr lang="fr-FR" sz="16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600" b="1" dirty="0"/>
              <a:t>Autonomie : </a:t>
            </a:r>
            <a:r>
              <a:rPr lang="fr-FR" sz="1600" dirty="0"/>
              <a:t>3000mAh / ACCU 18650 (NON FOURNIS)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600" b="1" dirty="0"/>
              <a:t>Type de résistances : </a:t>
            </a:r>
            <a:r>
              <a:rPr lang="fr-FR" sz="1600" dirty="0"/>
              <a:t>GTI 0,2 /0,4 (à changer toutes les 15j à  3 semaines environs).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600" b="1" dirty="0"/>
              <a:t>Capacité réservoir </a:t>
            </a:r>
            <a:r>
              <a:rPr lang="fr-FR" sz="1600" dirty="0"/>
              <a:t>: 3 OU 6ML selon le pyrex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600" dirty="0"/>
              <a:t>Fournis avec :  1 câble USB-C et 1 notice d’utilisation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600" b="1" dirty="0"/>
              <a:t>Batterie : </a:t>
            </a:r>
            <a:r>
              <a:rPr lang="fr-FR" sz="1600" dirty="0"/>
              <a:t>5w à 80W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600" b="1" dirty="0"/>
              <a:t>Temps de charges : </a:t>
            </a:r>
            <a:r>
              <a:rPr lang="fr-FR" sz="1600" dirty="0"/>
              <a:t>45 a 60 minutes environs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Écran LED pour un réglage parfait </a:t>
            </a:r>
          </a:p>
          <a:p>
            <a:pPr algn="l"/>
            <a:endParaRPr lang="fr-FR" sz="1600" dirty="0"/>
          </a:p>
          <a:p>
            <a:pPr algn="l"/>
            <a:r>
              <a:rPr lang="fr-FR" sz="1600" dirty="0"/>
              <a:t>ATTENTION prise secteur recommandé 5V/2A</a:t>
            </a:r>
          </a:p>
          <a:p>
            <a:pPr algn="l"/>
            <a:endParaRPr lang="fr-FR" sz="16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600" b="1" dirty="0"/>
              <a:t>Caractéristiques : </a:t>
            </a:r>
          </a:p>
          <a:p>
            <a:pPr algn="l"/>
            <a:r>
              <a:rPr lang="fr-FR" sz="1600" dirty="0"/>
              <a:t>-    Inhalation direct (DL)</a:t>
            </a:r>
          </a:p>
          <a:p>
            <a:pPr marL="285750" indent="-285750" algn="l">
              <a:buFontTx/>
              <a:buChar char="-"/>
            </a:pPr>
            <a:r>
              <a:rPr lang="fr-FR" sz="1600" dirty="0"/>
              <a:t>Remplissage par le haut</a:t>
            </a:r>
          </a:p>
          <a:p>
            <a:pPr marL="285750" indent="-285750" algn="l">
              <a:buFontTx/>
              <a:buChar char="-"/>
            </a:pPr>
            <a:r>
              <a:rPr lang="fr-FR" sz="1600" dirty="0" err="1"/>
              <a:t>Airflow</a:t>
            </a:r>
            <a:r>
              <a:rPr lang="fr-FR" sz="1600" dirty="0"/>
              <a:t> par le haut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87625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CFA771-1E1A-5A44-9204-6A62C0C78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540" y="365123"/>
            <a:ext cx="5666145" cy="1702119"/>
          </a:xfrm>
        </p:spPr>
        <p:txBody>
          <a:bodyPr/>
          <a:lstStyle/>
          <a:p>
            <a:r>
              <a:rPr lang="fr-FR" dirty="0"/>
              <a:t>Kit PT60 - Vaporesso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FDF3DAD-4415-8746-B791-785143D89C31}"/>
              </a:ext>
            </a:extLst>
          </p:cNvPr>
          <p:cNvSpPr txBox="1"/>
          <p:nvPr/>
        </p:nvSpPr>
        <p:spPr>
          <a:xfrm>
            <a:off x="5519895" y="2245559"/>
            <a:ext cx="566614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b="1" dirty="0"/>
              <a:t>Type de fumeur : </a:t>
            </a:r>
            <a:r>
              <a:rPr lang="fr-FR" dirty="0"/>
              <a:t>moyen Fumeur, </a:t>
            </a:r>
            <a:r>
              <a:rPr lang="fr-FR" i="1" dirty="0"/>
              <a:t>15 cigarettes/jours environs.</a:t>
            </a:r>
            <a:endParaRPr lang="fr-FR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b="1" dirty="0"/>
              <a:t>Autonomie : </a:t>
            </a:r>
            <a:r>
              <a:rPr lang="fr-FR" dirty="0"/>
              <a:t>2500mAh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/>
              <a:t>Type de résistances : Résistance GTX (a changer toutes les 15j à  3 semaines environs).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b="1" dirty="0"/>
              <a:t>Capacité réservoir : </a:t>
            </a:r>
            <a:r>
              <a:rPr lang="fr-FR" dirty="0"/>
              <a:t>Cartouche </a:t>
            </a:r>
            <a:r>
              <a:rPr lang="fr-FR" dirty="0" err="1"/>
              <a:t>xTank</a:t>
            </a:r>
            <a:r>
              <a:rPr lang="fr-FR" dirty="0"/>
              <a:t> 4,5ml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/>
              <a:t>Fournis avec :  1 câble USB-C et 1 notice d’utilisation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b="1" dirty="0"/>
              <a:t>Batterie : </a:t>
            </a:r>
            <a:r>
              <a:rPr lang="fr-FR" dirty="0"/>
              <a:t>5w à 60W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b="1" dirty="0"/>
              <a:t>Temps de charges : </a:t>
            </a:r>
            <a:r>
              <a:rPr lang="fr-FR" dirty="0"/>
              <a:t>45 a 60 minutes environs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b="1" dirty="0"/>
              <a:t>Caractéristiques : </a:t>
            </a:r>
          </a:p>
          <a:p>
            <a:pPr algn="l"/>
            <a:r>
              <a:rPr lang="fr-FR" dirty="0"/>
              <a:t>- Inhalation : Inhalation direct (DL)</a:t>
            </a:r>
          </a:p>
          <a:p>
            <a:pPr algn="l"/>
            <a:r>
              <a:rPr lang="fr-FR" dirty="0"/>
              <a:t>- </a:t>
            </a:r>
            <a:r>
              <a:rPr lang="fr-FR" dirty="0" err="1"/>
              <a:t>AirFlow</a:t>
            </a:r>
            <a:r>
              <a:rPr lang="fr-FR" dirty="0"/>
              <a:t> par le haut évite les fuites</a:t>
            </a:r>
          </a:p>
          <a:p>
            <a:pPr algn="l"/>
            <a:r>
              <a:rPr lang="fr-FR" dirty="0"/>
              <a:t>- Remplissage par le haut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4" name="Image 3" descr="Une image contenant briquet, intérieur, rang, différent&#10;&#10;Description générée automatiquement">
            <a:extLst>
              <a:ext uri="{FF2B5EF4-FFF2-40B4-BE49-F238E27FC236}">
                <a16:creationId xmlns:a16="http://schemas.microsoft.com/office/drawing/2014/main" id="{F1DF8C76-47C4-D482-EC80-159BF1589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16" y="2245559"/>
            <a:ext cx="4247318" cy="424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245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DF53E4-C6D3-EF4A-9AC6-A947DDAA0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9484" y="801290"/>
            <a:ext cx="6016154" cy="805219"/>
          </a:xfrm>
        </p:spPr>
        <p:txBody>
          <a:bodyPr>
            <a:normAutofit/>
          </a:bodyPr>
          <a:lstStyle/>
          <a:p>
            <a:r>
              <a:rPr lang="fr-FR" dirty="0"/>
              <a:t>Kit Cosmo 2 PLUS - VAPTIO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45FE698-4164-4847-8AED-D55F3F15D886}"/>
              </a:ext>
            </a:extLst>
          </p:cNvPr>
          <p:cNvSpPr txBox="1"/>
          <p:nvPr/>
        </p:nvSpPr>
        <p:spPr>
          <a:xfrm>
            <a:off x="5819918" y="2353676"/>
            <a:ext cx="581870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b="1" dirty="0"/>
              <a:t>Type de fumeur: </a:t>
            </a:r>
            <a:r>
              <a:rPr lang="fr-FR" dirty="0"/>
              <a:t>modéré ; 20 cigarettes/jours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b="1" dirty="0"/>
              <a:t>Autonomie : </a:t>
            </a:r>
            <a:r>
              <a:rPr lang="fr-FR" dirty="0"/>
              <a:t>Batterie intégrée de 3000mAh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/>
              <a:t>Type de résistances : Cosmo 2 0,7 ohm et </a:t>
            </a:r>
            <a:r>
              <a:rPr lang="fr-FR" dirty="0" err="1"/>
              <a:t>Comso</a:t>
            </a:r>
            <a:r>
              <a:rPr lang="fr-FR" dirty="0"/>
              <a:t> 2 C5 1,0 ohm (à changer toutes les 15j à  3 semaines environs).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b="1" dirty="0"/>
              <a:t>Capacité réservoir </a:t>
            </a:r>
            <a:r>
              <a:rPr lang="fr-FR" dirty="0"/>
              <a:t>:  3ml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/>
              <a:t>Fournis avec : 1 lot de joints supplémentaire, 1 câble USB-C, 1 notice d’utilisation.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/>
              <a:t> </a:t>
            </a:r>
            <a:r>
              <a:rPr lang="fr-FR" b="1" dirty="0"/>
              <a:t>Temps de charge </a:t>
            </a:r>
            <a:r>
              <a:rPr lang="fr-FR" dirty="0"/>
              <a:t>: environ 45 a 60 minutes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/>
              <a:t> caractéristiques : Réglages de la Puissance sur 3 niveaux bouton en dessous de celui du bouton de tire 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/>
              <a:t>Low = minimum ; Medium = Moyen et High = Fort </a:t>
            </a:r>
          </a:p>
        </p:txBody>
      </p:sp>
      <p:pic>
        <p:nvPicPr>
          <p:cNvPr id="16" name="Image 15" descr="Une image contenant cylindre, stylos et plumes&#10;&#10;Description générée automatiquement">
            <a:extLst>
              <a:ext uri="{FF2B5EF4-FFF2-40B4-BE49-F238E27FC236}">
                <a16:creationId xmlns:a16="http://schemas.microsoft.com/office/drawing/2014/main" id="{3F86FF5C-B9FC-0329-28C5-B5C1C7FDF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7170" y="2542286"/>
            <a:ext cx="4480255" cy="448025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D0186B9-BA48-836A-26EA-8D342C8C14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357" y="2534672"/>
            <a:ext cx="4480255" cy="4480255"/>
          </a:xfrm>
          <a:prstGeom prst="rect">
            <a:avLst/>
          </a:prstGeom>
        </p:spPr>
      </p:pic>
      <p:grpSp>
        <p:nvGrpSpPr>
          <p:cNvPr id="25" name="Groupe 24">
            <a:extLst>
              <a:ext uri="{FF2B5EF4-FFF2-40B4-BE49-F238E27FC236}">
                <a16:creationId xmlns:a16="http://schemas.microsoft.com/office/drawing/2014/main" id="{0CEC27E7-A013-590D-DC8B-FDB040B6A836}"/>
              </a:ext>
            </a:extLst>
          </p:cNvPr>
          <p:cNvGrpSpPr/>
          <p:nvPr/>
        </p:nvGrpSpPr>
        <p:grpSpPr>
          <a:xfrm>
            <a:off x="141399" y="2549900"/>
            <a:ext cx="6876782" cy="4495483"/>
            <a:chOff x="88932" y="-1"/>
            <a:chExt cx="6876782" cy="4495483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85B9779E-EAC8-FEAF-A7E8-C4798E7E0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32" y="-1"/>
              <a:ext cx="4480255" cy="4480255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513AB5E3-FDDD-0DF1-33D5-A062900CE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5459" y="15227"/>
              <a:ext cx="4480255" cy="44802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6780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CFA771-1E1A-5A44-9204-6A62C0C78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8281" y="299137"/>
            <a:ext cx="5666145" cy="1702119"/>
          </a:xfrm>
        </p:spPr>
        <p:txBody>
          <a:bodyPr/>
          <a:lstStyle/>
          <a:p>
            <a:pPr algn="ctr"/>
            <a:r>
              <a:rPr lang="fr-FR" dirty="0"/>
              <a:t>Kit AEGIS SOLO 2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FDF3DAD-4415-8746-B791-785143D89C31}"/>
              </a:ext>
            </a:extLst>
          </p:cNvPr>
          <p:cNvSpPr txBox="1"/>
          <p:nvPr/>
        </p:nvSpPr>
        <p:spPr>
          <a:xfrm>
            <a:off x="5387920" y="2577938"/>
            <a:ext cx="566614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b="1" dirty="0"/>
              <a:t>Type de fumeur </a:t>
            </a:r>
            <a:r>
              <a:rPr lang="fr-FR" dirty="0"/>
              <a:t>: Gros fumeur, </a:t>
            </a:r>
            <a:r>
              <a:rPr lang="fr-FR" i="1" dirty="0"/>
              <a:t>20 cigarettes/jours environs.</a:t>
            </a:r>
            <a:endParaRPr lang="fr-FR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b="1" dirty="0"/>
              <a:t>Autonomie </a:t>
            </a:r>
            <a:r>
              <a:rPr lang="fr-FR" dirty="0"/>
              <a:t>: 3000 mAh ACCU 18650 non fournis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b="1" dirty="0"/>
              <a:t>Type de résistances </a:t>
            </a:r>
            <a:r>
              <a:rPr lang="fr-FR" dirty="0"/>
              <a:t>: Zeus 0,2 ; Zeus 0,4 ; Zeus 0,15 </a:t>
            </a:r>
          </a:p>
          <a:p>
            <a:pPr algn="l"/>
            <a:r>
              <a:rPr lang="fr-FR" dirty="0"/>
              <a:t>(a changer toutes les 15j à  3 semaines environs).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b="1" dirty="0"/>
              <a:t>Capacité réservoir </a:t>
            </a:r>
            <a:r>
              <a:rPr lang="fr-FR" dirty="0"/>
              <a:t>: 5 ml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/>
              <a:t>Fournis avec :  1 câble USB-C et 1 notice d’utilisation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b="1" dirty="0"/>
              <a:t>Batterie : </a:t>
            </a:r>
            <a:r>
              <a:rPr lang="fr-FR" dirty="0"/>
              <a:t>Réglage de 5w à 100w, </a:t>
            </a:r>
            <a:r>
              <a:rPr lang="fr-FR"/>
              <a:t>écran OLED, </a:t>
            </a:r>
            <a:endParaRPr lang="fr-FR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b="1" dirty="0"/>
              <a:t>Temps de charges : </a:t>
            </a:r>
            <a:r>
              <a:rPr lang="fr-FR" dirty="0"/>
              <a:t>45 a 120 minutes environs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dirty="0"/>
              <a:t>Ideal pour vapoter du e-liquide full végétal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C63B98B-A13F-4BBC-86B5-1546FECF3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9600">
                        <a14:foregroundMark x1="30100" y1="17000" x2="22200" y2="28700"/>
                        <a14:foregroundMark x1="22200" y1="28700" x2="23600" y2="80700"/>
                        <a14:foregroundMark x1="23600" y1="80700" x2="36400" y2="81600"/>
                        <a14:foregroundMark x1="36400" y1="81600" x2="40400" y2="71200"/>
                        <a14:foregroundMark x1="40400" y1="71200" x2="37400" y2="27600"/>
                        <a14:foregroundMark x1="37400" y1="27600" x2="31500" y2="17700"/>
                        <a14:foregroundMark x1="31500" y1="17700" x2="29100" y2="17200"/>
                        <a14:foregroundMark x1="89700" y1="16600" x2="72700" y2="15500"/>
                        <a14:foregroundMark x1="72700" y1="15500" x2="59300" y2="23200"/>
                        <a14:foregroundMark x1="59300" y1="23200" x2="60200" y2="73800"/>
                        <a14:foregroundMark x1="60200" y1="73800" x2="69800" y2="81800"/>
                        <a14:foregroundMark x1="69800" y1="81800" x2="94300" y2="80700"/>
                        <a14:foregroundMark x1="94300" y1="80700" x2="98500" y2="67900"/>
                        <a14:foregroundMark x1="98500" y1="67900" x2="97200" y2="29800"/>
                        <a14:foregroundMark x1="97200" y1="29800" x2="92000" y2="19400"/>
                        <a14:foregroundMark x1="92000" y1="19400" x2="89300" y2="16800"/>
                        <a14:foregroundMark x1="61900" y1="27300" x2="76100" y2="27700"/>
                        <a14:foregroundMark x1="76100" y1="27700" x2="61400" y2="32400"/>
                        <a14:foregroundMark x1="61400" y1="32400" x2="44300" y2="46400"/>
                        <a14:foregroundMark x1="44300" y1="46400" x2="54000" y2="52600"/>
                        <a14:foregroundMark x1="54000" y1="52600" x2="37900" y2="58900"/>
                        <a14:foregroundMark x1="37900" y1="58900" x2="48100" y2="64100"/>
                        <a14:foregroundMark x1="48100" y1="64100" x2="18700" y2="69400"/>
                        <a14:foregroundMark x1="18700" y1="69400" x2="68900" y2="70900"/>
                        <a14:foregroundMark x1="68900" y1="70900" x2="71700" y2="77600"/>
                        <a14:foregroundMark x1="32200" y1="26100" x2="28600" y2="36900"/>
                        <a14:foregroundMark x1="28600" y1="36900" x2="32600" y2="39000"/>
                        <a14:foregroundMark x1="33000" y1="27500" x2="33700" y2="29500"/>
                        <a14:foregroundMark x1="33400" y1="30100" x2="32400" y2="29300"/>
                        <a14:foregroundMark x1="33200" y1="17000" x2="58000" y2="15100"/>
                        <a14:foregroundMark x1="58000" y1="15100" x2="60000" y2="26000"/>
                        <a14:foregroundMark x1="60000" y1="26000" x2="57900" y2="40600"/>
                        <a14:foregroundMark x1="57900" y1="40600" x2="38700" y2="50400"/>
                        <a14:foregroundMark x1="76500" y1="34300" x2="59600" y2="48000"/>
                        <a14:foregroundMark x1="59600" y1="48000" x2="62300" y2="61900"/>
                        <a14:foregroundMark x1="62300" y1="61900" x2="74900" y2="72500"/>
                        <a14:foregroundMark x1="74900" y1="72500" x2="79300" y2="59300"/>
                        <a14:foregroundMark x1="79300" y1="59300" x2="76400" y2="39000"/>
                        <a14:foregroundMark x1="76400" y1="39000" x2="78200" y2="33700"/>
                        <a14:foregroundMark x1="38100" y1="41200" x2="25600" y2="50000"/>
                        <a14:foregroundMark x1="25600" y1="50000" x2="27300" y2="65600"/>
                        <a14:foregroundMark x1="27300" y1="65600" x2="24600" y2="76100"/>
                        <a14:foregroundMark x1="24600" y1="76100" x2="38800" y2="73600"/>
                        <a14:foregroundMark x1="38800" y1="73600" x2="38500" y2="40600"/>
                        <a14:foregroundMark x1="34500" y1="29300" x2="19600" y2="35100"/>
                        <a14:foregroundMark x1="19600" y1="35100" x2="33600" y2="38400"/>
                        <a14:foregroundMark x1="33600" y1="38400" x2="33400" y2="29700"/>
                        <a14:foregroundMark x1="72000" y1="18400" x2="74300" y2="29800"/>
                        <a14:foregroundMark x1="74300" y1="29800" x2="68200" y2="38800"/>
                        <a14:foregroundMark x1="68200" y1="38800" x2="64400" y2="20600"/>
                        <a14:foregroundMark x1="64400" y1="20600" x2="70900" y2="15800"/>
                        <a14:foregroundMark x1="42700" y1="25900" x2="41000" y2="38100"/>
                        <a14:foregroundMark x1="41000" y1="38100" x2="56800" y2="36000"/>
                        <a14:foregroundMark x1="56800" y1="36000" x2="52400" y2="24600"/>
                        <a14:foregroundMark x1="52400" y1="24600" x2="42400" y2="25300"/>
                        <a14:foregroundMark x1="71500" y1="15400" x2="73600" y2="31600"/>
                        <a14:foregroundMark x1="73600" y1="31600" x2="83100" y2="41400"/>
                        <a14:foregroundMark x1="83100" y1="41400" x2="94300" y2="41600"/>
                        <a14:foregroundMark x1="94300" y1="41600" x2="96500" y2="29500"/>
                        <a14:foregroundMark x1="96500" y1="29500" x2="95100" y2="18100"/>
                        <a14:foregroundMark x1="95100" y1="18100" x2="80600" y2="14500"/>
                        <a14:foregroundMark x1="80600" y1="14500" x2="70100" y2="15800"/>
                        <a14:foregroundMark x1="82800" y1="19600" x2="81100" y2="35800"/>
                        <a14:foregroundMark x1="81100" y1="35800" x2="95000" y2="39800"/>
                        <a14:foregroundMark x1="95000" y1="39800" x2="95100" y2="23400"/>
                        <a14:foregroundMark x1="95100" y1="23400" x2="82500" y2="20000"/>
                        <a14:foregroundMark x1="82500" y1="20000" x2="82400" y2="20400"/>
                        <a14:foregroundMark x1="90100" y1="23100" x2="83000" y2="32000"/>
                        <a14:foregroundMark x1="83000" y1="32000" x2="93300" y2="37900"/>
                        <a14:foregroundMark x1="93300" y1="37900" x2="94500" y2="26100"/>
                        <a14:foregroundMark x1="94500" y1="26100" x2="89900" y2="23700"/>
                        <a14:foregroundMark x1="84900" y1="39200" x2="74900" y2="44000"/>
                        <a14:foregroundMark x1="74900" y1="44000" x2="74800" y2="71400"/>
                        <a14:foregroundMark x1="74800" y1="71400" x2="84000" y2="81700"/>
                        <a14:foregroundMark x1="84000" y1="81700" x2="94600" y2="80700"/>
                        <a14:foregroundMark x1="94600" y1="80700" x2="99300" y2="54000"/>
                        <a14:foregroundMark x1="99300" y1="54000" x2="98900" y2="42700"/>
                        <a14:foregroundMark x1="98900" y1="42700" x2="84300" y2="38400"/>
                        <a14:foregroundMark x1="84300" y1="38400" x2="83700" y2="38800"/>
                        <a14:foregroundMark x1="92900" y1="46400" x2="82000" y2="50800"/>
                        <a14:foregroundMark x1="82000" y1="50800" x2="90500" y2="61200"/>
                        <a14:foregroundMark x1="90500" y1="61200" x2="85900" y2="73600"/>
                        <a14:foregroundMark x1="85900" y1="73600" x2="89100" y2="75800"/>
                        <a14:foregroundMark x1="85800" y1="51400" x2="85400" y2="62800"/>
                        <a14:foregroundMark x1="85400" y1="62800" x2="90800" y2="53200"/>
                        <a14:foregroundMark x1="90800" y1="53200" x2="79100" y2="55300"/>
                        <a14:foregroundMark x1="79100" y1="55300" x2="84100" y2="75400"/>
                        <a14:foregroundMark x1="84100" y1="75400" x2="93700" y2="77600"/>
                        <a14:foregroundMark x1="37400" y1="81000" x2="51500" y2="81800"/>
                        <a14:foregroundMark x1="51500" y1="81800" x2="68100" y2="79600"/>
                        <a14:foregroundMark x1="68100" y1="79600" x2="58000" y2="72900"/>
                        <a14:foregroundMark x1="58000" y1="72900" x2="43900" y2="73000"/>
                        <a14:foregroundMark x1="43900" y1="73000" x2="53300" y2="79700"/>
                        <a14:foregroundMark x1="53300" y1="79700" x2="67100" y2="81000"/>
                        <a14:foregroundMark x1="67100" y1="81000" x2="67600" y2="81400"/>
                        <a14:foregroundMark x1="57900" y1="74600" x2="56500" y2="80600"/>
                        <a14:foregroundMark x1="94100" y1="47200" x2="95600" y2="65500"/>
                        <a14:foregroundMark x1="71100" y1="15200" x2="57100" y2="17000"/>
                        <a14:foregroundMark x1="57100" y1="17000" x2="72400" y2="18800"/>
                        <a14:foregroundMark x1="72400" y1="18800" x2="69000" y2="15400"/>
                        <a14:foregroundMark x1="32800" y1="16400" x2="21600" y2="22600"/>
                        <a14:foregroundMark x1="21600" y1="22600" x2="19300" y2="37200"/>
                        <a14:foregroundMark x1="19300" y1="37200" x2="33000" y2="15400"/>
                        <a14:foregroundMark x1="95800" y1="53400" x2="96600" y2="69000"/>
                        <a14:foregroundMark x1="96600" y1="69000" x2="99600" y2="58100"/>
                        <a14:foregroundMark x1="99600" y1="58100" x2="96000" y2="54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21" y="1605449"/>
            <a:ext cx="4726984" cy="450118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32F6845-B62D-4F39-BFB0-887326CBE2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726" y="5123972"/>
            <a:ext cx="1965324" cy="196532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83DC0C1-D069-4261-AF62-D454D7DE8E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734" y="5339462"/>
            <a:ext cx="3762148" cy="151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2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CFA771-1E1A-5A44-9204-6A62C0C78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978" y="589495"/>
            <a:ext cx="6171899" cy="1090605"/>
          </a:xfrm>
        </p:spPr>
        <p:txBody>
          <a:bodyPr>
            <a:normAutofit fontScale="90000"/>
          </a:bodyPr>
          <a:lstStyle/>
          <a:p>
            <a:r>
              <a:rPr lang="fr-FR" dirty="0"/>
              <a:t>Kit </a:t>
            </a:r>
            <a:r>
              <a:rPr lang="fr-FR" dirty="0" err="1"/>
              <a:t>Wenax</a:t>
            </a:r>
            <a:r>
              <a:rPr lang="fr-FR" dirty="0"/>
              <a:t> Q MINI- GEEKVAPE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FDF3DAD-4415-8746-B791-785143D89C31}"/>
              </a:ext>
            </a:extLst>
          </p:cNvPr>
          <p:cNvSpPr txBox="1"/>
          <p:nvPr/>
        </p:nvSpPr>
        <p:spPr>
          <a:xfrm>
            <a:off x="5404919" y="2507810"/>
            <a:ext cx="640602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600" b="1" dirty="0"/>
              <a:t>Type de fumeur : </a:t>
            </a:r>
            <a:r>
              <a:rPr lang="fr-FR" sz="1600" dirty="0"/>
              <a:t>petit Fumeur, </a:t>
            </a:r>
            <a:r>
              <a:rPr lang="fr-FR" sz="1600" i="1" dirty="0"/>
              <a:t>10 cigarettes/jours environs.</a:t>
            </a:r>
            <a:endParaRPr lang="fr-FR" sz="16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600" b="1" dirty="0"/>
              <a:t>Autonomie : </a:t>
            </a:r>
            <a:r>
              <a:rPr lang="fr-FR" sz="1600" dirty="0"/>
              <a:t>1000mAh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600" b="1" dirty="0"/>
              <a:t>Type de résistances : </a:t>
            </a:r>
            <a:r>
              <a:rPr lang="fr-FR" sz="1600" dirty="0"/>
              <a:t>Cartouche rechargeable avec résistance intégrée (à changer toutes les 15j à  3 semaines environs). Choix possible ( 0,6 ou 1,2ohm)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600" b="1" dirty="0"/>
              <a:t>Capacité réservoir </a:t>
            </a:r>
            <a:r>
              <a:rPr lang="fr-FR" sz="1600" dirty="0"/>
              <a:t>: 2ML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600" dirty="0"/>
              <a:t>Fournis avec :  1 câble USB-C et 1 notice d’utilisation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600" b="1" dirty="0"/>
              <a:t>Batterie </a:t>
            </a:r>
            <a:r>
              <a:rPr lang="fr-FR" sz="1600" dirty="0"/>
              <a:t>: 8w à 25W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600" b="1" dirty="0"/>
              <a:t>Temps de charges </a:t>
            </a:r>
            <a:r>
              <a:rPr lang="fr-FR" sz="1600" dirty="0"/>
              <a:t>: 45 a 60 minutes environs ATTENTION prise secteur recommandé 1A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sz="1600" b="1" dirty="0"/>
              <a:t>Caractéristiques : </a:t>
            </a:r>
          </a:p>
          <a:p>
            <a:pPr algn="l"/>
            <a:r>
              <a:rPr lang="fr-FR" sz="1600" dirty="0"/>
              <a:t>- Inhalation : Inhalation direct (DL) Cartouche 0,6 ohm </a:t>
            </a:r>
            <a:r>
              <a:rPr lang="fr-FR" sz="1600" dirty="0" err="1"/>
              <a:t>mesh</a:t>
            </a:r>
            <a:r>
              <a:rPr lang="fr-FR" sz="1600" dirty="0"/>
              <a:t> et en indirect avec la cartouche 1,20 ohm </a:t>
            </a:r>
            <a:r>
              <a:rPr lang="fr-FR" sz="1600" dirty="0" err="1"/>
              <a:t>mesh</a:t>
            </a:r>
            <a:endParaRPr lang="fr-FR" sz="1600" dirty="0"/>
          </a:p>
          <a:p>
            <a:pPr algn="l"/>
            <a:r>
              <a:rPr lang="fr-FR" sz="1600" dirty="0"/>
              <a:t>- Remplissage par le haut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4" name="Image 3" descr="Une image contenant briquet, stylos et plumes&#10;&#10;Description générée automatiquement">
            <a:extLst>
              <a:ext uri="{FF2B5EF4-FFF2-40B4-BE49-F238E27FC236}">
                <a16:creationId xmlns:a16="http://schemas.microsoft.com/office/drawing/2014/main" id="{212B63F2-F776-17F4-EF9D-81FE4006F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5875" y1="28875" x2="29125" y2="29500"/>
                        <a14:foregroundMark x1="29125" y1="29500" x2="24500" y2="40375"/>
                        <a14:foregroundMark x1="24500" y1="40375" x2="24625" y2="72125"/>
                        <a14:foregroundMark x1="24625" y1="72125" x2="35625" y2="78500"/>
                        <a14:foregroundMark x1="35625" y1="78500" x2="70875" y2="80250"/>
                        <a14:foregroundMark x1="70875" y1="80250" x2="80375" y2="78375"/>
                        <a14:foregroundMark x1="80375" y1="78375" x2="85500" y2="35250"/>
                        <a14:foregroundMark x1="85500" y1="35250" x2="81750" y2="28750"/>
                        <a14:foregroundMark x1="81750" y1="28750" x2="45625" y2="28750"/>
                        <a14:foregroundMark x1="33500" y1="32125" x2="51125" y2="32125"/>
                        <a14:foregroundMark x1="51125" y1="32125" x2="55250" y2="38375"/>
                        <a14:foregroundMark x1="55250" y1="38375" x2="47625" y2="47500"/>
                        <a14:foregroundMark x1="47625" y1="47500" x2="55625" y2="50750"/>
                        <a14:foregroundMark x1="55625" y1="50750" x2="37125" y2="52250"/>
                        <a14:foregroundMark x1="37125" y1="52250" x2="30125" y2="63125"/>
                        <a14:foregroundMark x1="30125" y1="63125" x2="29625" y2="72000"/>
                        <a14:foregroundMark x1="29625" y1="72000" x2="75625" y2="75000"/>
                        <a14:foregroundMark x1="75625" y1="75000" x2="78750" y2="66250"/>
                        <a14:foregroundMark x1="78750" y1="66250" x2="80125" y2="41625"/>
                        <a14:foregroundMark x1="80125" y1="41625" x2="76500" y2="31875"/>
                        <a14:foregroundMark x1="76500" y1="31875" x2="65375" y2="30750"/>
                        <a14:foregroundMark x1="65250" y1="30750" x2="66625" y2="68750"/>
                        <a14:foregroundMark x1="66625" y1="68750" x2="71000" y2="74375"/>
                        <a14:foregroundMark x1="71000" y1="74375" x2="71500" y2="34750"/>
                        <a14:foregroundMark x1="71500" y1="34750" x2="65875" y2="30875"/>
                        <a14:foregroundMark x1="66500" y1="34625" x2="69750" y2="50875"/>
                        <a14:foregroundMark x1="69750" y1="50875" x2="67875" y2="58375"/>
                        <a14:foregroundMark x1="51750" y1="53125" x2="44500" y2="58500"/>
                        <a14:foregroundMark x1="44500" y1="58500" x2="52500" y2="61625"/>
                        <a14:foregroundMark x1="52500" y1="61625" x2="43875" y2="62500"/>
                        <a14:foregroundMark x1="43875" y1="62500" x2="60375" y2="69625"/>
                        <a14:foregroundMark x1="60375" y1="69625" x2="48500" y2="70375"/>
                        <a14:foregroundMark x1="48500" y1="70375" x2="57750" y2="69875"/>
                        <a14:foregroundMark x1="57750" y1="69875" x2="43875" y2="70500"/>
                        <a14:foregroundMark x1="43875" y1="70500" x2="54375" y2="72375"/>
                        <a14:foregroundMark x1="54375" y1="72375" x2="41500" y2="61125"/>
                        <a14:foregroundMark x1="41500" y1="61125" x2="35875" y2="49375"/>
                        <a14:foregroundMark x1="35875" y1="49375" x2="42500" y2="52000"/>
                        <a14:foregroundMark x1="42500" y1="52000" x2="35875" y2="44875"/>
                        <a14:foregroundMark x1="35875" y1="44875" x2="40500" y2="36625"/>
                        <a14:foregroundMark x1="40500" y1="36625" x2="41125" y2="33250"/>
                        <a14:foregroundMark x1="55875" y1="52500" x2="54500" y2="60750"/>
                        <a14:foregroundMark x1="54500" y1="60750" x2="56750" y2="67500"/>
                        <a14:foregroundMark x1="56750" y1="67500" x2="56375" y2="67500"/>
                        <a14:foregroundMark x1="38875" y1="60375" x2="41625" y2="72875"/>
                        <a14:foregroundMark x1="26000" y1="72625" x2="31500" y2="77250"/>
                        <a14:foregroundMark x1="31000" y1="77125" x2="31750" y2="77625"/>
                        <a14:foregroundMark x1="25125" y1="72250" x2="41375" y2="80750"/>
                        <a14:foregroundMark x1="41375" y1="80750" x2="35750" y2="73500"/>
                        <a14:foregroundMark x1="35750" y1="73500" x2="29125" y2="71500"/>
                        <a14:foregroundMark x1="29125" y1="71500" x2="25375" y2="72750"/>
                        <a14:foregroundMark x1="25375" y1="72750" x2="29625" y2="80875"/>
                        <a14:foregroundMark x1="29625" y1="80875" x2="27000" y2="73875"/>
                        <a14:foregroundMark x1="27000" y1="73875" x2="26000" y2="73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33" y="85239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37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0644C-76E9-081A-D5FD-F5D9798A1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46F21E-BDD0-FFB0-139D-E45C75B10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978" y="589495"/>
            <a:ext cx="6171899" cy="1090605"/>
          </a:xfrm>
        </p:spPr>
        <p:txBody>
          <a:bodyPr>
            <a:normAutofit fontScale="90000"/>
          </a:bodyPr>
          <a:lstStyle/>
          <a:p>
            <a:r>
              <a:rPr lang="fr-FR" dirty="0"/>
              <a:t>Kit </a:t>
            </a:r>
            <a:r>
              <a:rPr lang="fr-FR" dirty="0" err="1"/>
              <a:t>Wenax</a:t>
            </a:r>
            <a:r>
              <a:rPr lang="fr-FR" dirty="0"/>
              <a:t> Q Pro- GEEKVAPE</a:t>
            </a:r>
          </a:p>
        </p:txBody>
      </p:sp>
      <p:pic>
        <p:nvPicPr>
          <p:cNvPr id="6" name="Image 5" descr="Une image contenant Téléphone mobile, Appareil électronique, gadget, Appareil de communications portable&#10;&#10;Le contenu généré par l’IA peut être incorrect.">
            <a:extLst>
              <a:ext uri="{FF2B5EF4-FFF2-40B4-BE49-F238E27FC236}">
                <a16:creationId xmlns:a16="http://schemas.microsoft.com/office/drawing/2014/main" id="{327E9B96-A2F7-1CBA-5BE2-7E4A2D24E4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622" y="1970720"/>
            <a:ext cx="5084510" cy="5084510"/>
          </a:xfrm>
          <a:prstGeom prst="rect">
            <a:avLst/>
          </a:prstGeom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CEB7EA0E-82F0-3165-ECA6-CC38E0534989}"/>
              </a:ext>
            </a:extLst>
          </p:cNvPr>
          <p:cNvSpPr txBox="1">
            <a:spLocks/>
          </p:cNvSpPr>
          <p:nvPr/>
        </p:nvSpPr>
        <p:spPr>
          <a:xfrm>
            <a:off x="458178" y="2435484"/>
            <a:ext cx="6553994" cy="4869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/>
              <a:t>Caractéristiques générales </a:t>
            </a:r>
            <a:r>
              <a:rPr lang="fr-FR" sz="1400" u="sng" dirty="0"/>
              <a:t>: </a:t>
            </a:r>
          </a:p>
          <a:p>
            <a:pPr marL="0" indent="0">
              <a:buNone/>
            </a:pPr>
            <a:r>
              <a:rPr lang="fr-FR" sz="1400" b="1" dirty="0"/>
              <a:t>Dimensions : </a:t>
            </a:r>
            <a:r>
              <a:rPr lang="fr-FR" sz="1400" dirty="0"/>
              <a:t>119,5 x 26 x 18 mm </a:t>
            </a:r>
          </a:p>
          <a:p>
            <a:pPr marL="0" indent="0">
              <a:buNone/>
            </a:pPr>
            <a:r>
              <a:rPr lang="fr-FR" sz="1400" b="1" dirty="0"/>
              <a:t>Poids : 64g </a:t>
            </a:r>
            <a:endParaRPr lang="fr-FR" sz="1400" dirty="0"/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Batterie </a:t>
            </a:r>
            <a:r>
              <a:rPr lang="fr-FR" sz="1400" dirty="0"/>
              <a:t>: 1200mAh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Puissance : 30</a:t>
            </a:r>
            <a:r>
              <a:rPr lang="fr-FR" sz="1400" dirty="0"/>
              <a:t>W MAX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Modes de vape </a:t>
            </a:r>
            <a:r>
              <a:rPr lang="fr-FR" sz="1400" dirty="0"/>
              <a:t>: Smart – Power – Eco et </a:t>
            </a:r>
            <a:r>
              <a:rPr lang="fr-FR" sz="1400" dirty="0" err="1"/>
              <a:t>airflow</a:t>
            </a:r>
            <a:r>
              <a:rPr lang="fr-FR" sz="1400" dirty="0"/>
              <a:t> réglable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Type de charge : </a:t>
            </a:r>
            <a:r>
              <a:rPr lang="fr-FR" sz="1400" dirty="0"/>
              <a:t>USB-C 5V/2A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Écran : </a:t>
            </a:r>
            <a:r>
              <a:rPr lang="fr-FR" sz="1400" dirty="0"/>
              <a:t>0,96 pouces Smart Screen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Cartouches : </a:t>
            </a:r>
            <a:r>
              <a:rPr lang="fr-FR" sz="1400" dirty="0" err="1"/>
              <a:t>Wenax</a:t>
            </a:r>
            <a:r>
              <a:rPr lang="fr-FR" sz="1400" dirty="0"/>
              <a:t> Q (2ml) remplissage par le haut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Résistances: </a:t>
            </a:r>
            <a:r>
              <a:rPr lang="fr-FR" sz="1400" dirty="0"/>
              <a:t>0,4-0,6-0,8-1,2 Ohm ( dans le kit : 0,6 et 0,8Ohm)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Sécurité et protection : </a:t>
            </a:r>
            <a:r>
              <a:rPr lang="fr-FR" sz="1400" dirty="0"/>
              <a:t>Fond </a:t>
            </a:r>
            <a:r>
              <a:rPr lang="fr-FR" sz="1400" dirty="0" err="1"/>
              <a:t>anti-chute</a:t>
            </a:r>
            <a:r>
              <a:rPr lang="fr-FR" sz="1400" dirty="0"/>
              <a:t> en silicone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Compatibilité : </a:t>
            </a:r>
            <a:r>
              <a:rPr lang="fr-FR" sz="1400" dirty="0"/>
              <a:t>Q </a:t>
            </a:r>
            <a:r>
              <a:rPr lang="fr-FR" sz="1400" dirty="0" err="1"/>
              <a:t>series</a:t>
            </a:r>
            <a:r>
              <a:rPr lang="fr-FR" sz="1400" dirty="0"/>
              <a:t> </a:t>
            </a:r>
            <a:r>
              <a:rPr lang="fr-FR" sz="1400" dirty="0" err="1"/>
              <a:t>Geekvape</a:t>
            </a:r>
            <a:r>
              <a:rPr lang="fr-FR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6078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E7C658-5612-0FEA-D214-4AF188F75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9947E6-59EA-C663-5E93-FC248D6C5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044" y="487837"/>
            <a:ext cx="623197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Armour</a:t>
            </a:r>
            <a:r>
              <a:rPr lang="en-US" sz="2800" dirty="0">
                <a:solidFill>
                  <a:schemeClr val="bg1"/>
                </a:solidFill>
              </a:rPr>
              <a:t> G – VAPORESSO </a:t>
            </a:r>
            <a:endParaRPr lang="en-US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71BD3CB-1DD3-D344-2796-FAC60D84964D}"/>
              </a:ext>
            </a:extLst>
          </p:cNvPr>
          <p:cNvSpPr txBox="1"/>
          <p:nvPr/>
        </p:nvSpPr>
        <p:spPr>
          <a:xfrm>
            <a:off x="448055" y="2258568"/>
            <a:ext cx="3070209" cy="39227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1E39F4-7794-646B-85F6-403251E3CFF3}"/>
              </a:ext>
            </a:extLst>
          </p:cNvPr>
          <p:cNvSpPr txBox="1">
            <a:spLocks/>
          </p:cNvSpPr>
          <p:nvPr/>
        </p:nvSpPr>
        <p:spPr>
          <a:xfrm>
            <a:off x="601117" y="2258567"/>
            <a:ext cx="6663979" cy="48061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/>
              <a:t>Caractéristiques générales :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Dimensions : </a:t>
            </a:r>
            <a:r>
              <a:rPr lang="fr-FR" sz="1400" dirty="0"/>
              <a:t>113 x 38 x 28mm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Poids : </a:t>
            </a:r>
            <a:r>
              <a:rPr lang="fr-FR" sz="1400" dirty="0"/>
              <a:t>140g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Autonomie : </a:t>
            </a:r>
            <a:r>
              <a:rPr lang="fr-FR" sz="1400" dirty="0"/>
              <a:t>3000mAh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Puissance : </a:t>
            </a:r>
            <a:r>
              <a:rPr lang="fr-FR" sz="1400" dirty="0"/>
              <a:t>5W à 80W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Modes de vape </a:t>
            </a:r>
            <a:r>
              <a:rPr lang="fr-FR" sz="1400" dirty="0"/>
              <a:t>: </a:t>
            </a:r>
            <a:r>
              <a:rPr lang="fr-FR" sz="1400" dirty="0" err="1"/>
              <a:t>Neo</a:t>
            </a:r>
            <a:r>
              <a:rPr lang="fr-FR" sz="1400" dirty="0"/>
              <a:t> pulse Mode – Eco Mode – Smart Mode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Type de charge : </a:t>
            </a:r>
            <a:r>
              <a:rPr lang="fr-FR" sz="1400" dirty="0"/>
              <a:t>UBS-C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Cartouches : </a:t>
            </a:r>
            <a:r>
              <a:rPr lang="fr-FR" sz="1400" dirty="0" err="1"/>
              <a:t>Armour</a:t>
            </a:r>
            <a:r>
              <a:rPr lang="fr-FR" sz="1400" dirty="0"/>
              <a:t> G </a:t>
            </a:r>
            <a:r>
              <a:rPr lang="fr-FR" sz="1400" dirty="0" err="1"/>
              <a:t>series</a:t>
            </a:r>
            <a:r>
              <a:rPr lang="fr-FR" sz="1400" dirty="0"/>
              <a:t>, remplissage par le haut avec résistances GTX (5ml)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Types de résistances : </a:t>
            </a:r>
            <a:r>
              <a:rPr lang="fr-FR" sz="1400" dirty="0"/>
              <a:t>GTX </a:t>
            </a:r>
            <a:r>
              <a:rPr lang="fr-FR" sz="1400" dirty="0" err="1"/>
              <a:t>Mesh</a:t>
            </a:r>
            <a:r>
              <a:rPr lang="fr-FR" sz="1400" dirty="0"/>
              <a:t> : 0,2 et 0,4 Ohm incluses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Tirage </a:t>
            </a:r>
            <a:r>
              <a:rPr lang="fr-FR" sz="1400" dirty="0"/>
              <a:t>= tirage MTL ou DTL avec </a:t>
            </a:r>
            <a:r>
              <a:rPr lang="fr-FR" sz="1400" dirty="0" err="1"/>
              <a:t>airflow</a:t>
            </a:r>
            <a:r>
              <a:rPr lang="fr-FR" sz="1400" dirty="0"/>
              <a:t> réglable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Sécurité et protection : </a:t>
            </a:r>
            <a:r>
              <a:rPr lang="fr-FR" sz="1400" dirty="0"/>
              <a:t>chipset AXON avec protections intégrées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Compatibilité : </a:t>
            </a:r>
            <a:r>
              <a:rPr lang="fr-FR" sz="1400" dirty="0"/>
              <a:t>résistances GTX (gamme complète)</a:t>
            </a:r>
          </a:p>
        </p:txBody>
      </p:sp>
      <p:pic>
        <p:nvPicPr>
          <p:cNvPr id="11" name="Image 10" descr="Une image contenant cylindre, plastique&#10;&#10;Le contenu généré par l’IA peut être incorrect.">
            <a:extLst>
              <a:ext uri="{FF2B5EF4-FFF2-40B4-BE49-F238E27FC236}">
                <a16:creationId xmlns:a16="http://schemas.microsoft.com/office/drawing/2014/main" id="{F12D4E09-CC00-B8CA-FAEA-E5C5364CF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065" y="1403959"/>
            <a:ext cx="5454041" cy="545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767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E4E6C9-4EA4-84F5-362C-6DCF679BD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40BC1C-CE8E-77D0-AE08-B91474392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6813" y="599123"/>
            <a:ext cx="623197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E-Chicha MAGNUM – ASPIRE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21A9CB7-21CD-EFE1-4165-CC952AA2190C}"/>
              </a:ext>
            </a:extLst>
          </p:cNvPr>
          <p:cNvSpPr txBox="1"/>
          <p:nvPr/>
        </p:nvSpPr>
        <p:spPr>
          <a:xfrm>
            <a:off x="448055" y="2258568"/>
            <a:ext cx="3070209" cy="39227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27AEE90-671B-5DE3-D2CE-39E219959FD7}"/>
              </a:ext>
            </a:extLst>
          </p:cNvPr>
          <p:cNvSpPr txBox="1">
            <a:spLocks/>
          </p:cNvSpPr>
          <p:nvPr/>
        </p:nvSpPr>
        <p:spPr>
          <a:xfrm>
            <a:off x="448055" y="2087526"/>
            <a:ext cx="6839343" cy="4869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/>
              <a:t>Caractéristiques générales : </a:t>
            </a:r>
          </a:p>
          <a:p>
            <a:pPr marL="0" indent="0">
              <a:buNone/>
            </a:pPr>
            <a:r>
              <a:rPr lang="fr-FR" sz="1400" b="1" dirty="0"/>
              <a:t>Dimensions : </a:t>
            </a:r>
            <a:r>
              <a:rPr lang="fr-FR" sz="1400" dirty="0"/>
              <a:t>148,5 x 34 x 34,6mm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Poids : </a:t>
            </a:r>
            <a:r>
              <a:rPr lang="fr-FR" sz="1400" dirty="0"/>
              <a:t>157g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Tension de sortie : </a:t>
            </a:r>
            <a:r>
              <a:rPr lang="fr-FR" sz="1400" dirty="0"/>
              <a:t>3,15 V constante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Puissance : </a:t>
            </a:r>
            <a:r>
              <a:rPr lang="fr-FR" sz="1400" dirty="0"/>
              <a:t>5W à 80W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Types de vape </a:t>
            </a:r>
            <a:r>
              <a:rPr lang="fr-FR" sz="1400" dirty="0"/>
              <a:t>: DTL, activation automatique à l’inhalation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Type de charge : </a:t>
            </a:r>
            <a:r>
              <a:rPr lang="fr-FR" sz="1400" dirty="0"/>
              <a:t>USB-C 2A 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Cartouches : </a:t>
            </a:r>
            <a:r>
              <a:rPr lang="fr-FR" sz="1400" dirty="0"/>
              <a:t>cartouche magnum aspire de 6ml ou 2ml, remplissage latéral, connexion magnétique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Types de résistances : </a:t>
            </a:r>
            <a:r>
              <a:rPr lang="fr-FR" sz="1400" dirty="0" err="1"/>
              <a:t>Coils</a:t>
            </a:r>
            <a:r>
              <a:rPr lang="fr-FR" sz="1400" dirty="0"/>
              <a:t> </a:t>
            </a:r>
            <a:r>
              <a:rPr lang="fr-FR" sz="1400" dirty="0" err="1"/>
              <a:t>mesh</a:t>
            </a:r>
            <a:r>
              <a:rPr lang="fr-FR" sz="1400" dirty="0"/>
              <a:t> scellés non remplaçables ( 0,25 ou 0,4Ohm)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Indicateur batterie  </a:t>
            </a:r>
            <a:r>
              <a:rPr lang="fr-FR" sz="1400" dirty="0"/>
              <a:t>= lumière LED ambient / RG B indiquant le niveau de batterie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Sécurité et protection : </a:t>
            </a:r>
            <a:r>
              <a:rPr lang="fr-FR" sz="1400" dirty="0"/>
              <a:t>chipset ASPIRE ASP (sécurité intégrée contre court-circuit, surchauffe etc…)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Compatibilité : </a:t>
            </a:r>
            <a:r>
              <a:rPr lang="fr-FR" sz="1400" dirty="0"/>
              <a:t>uniquement cartouches / résistances série Magnum </a:t>
            </a:r>
          </a:p>
        </p:txBody>
      </p:sp>
      <p:pic>
        <p:nvPicPr>
          <p:cNvPr id="6" name="Image 5" descr="Une image contenant plastique, bouteille d’eau, cylindre, intérieur&#10;&#10;Le contenu généré par l’IA peut être incorrect.">
            <a:extLst>
              <a:ext uri="{FF2B5EF4-FFF2-40B4-BE49-F238E27FC236}">
                <a16:creationId xmlns:a16="http://schemas.microsoft.com/office/drawing/2014/main" id="{EF7AE999-3180-15B2-7E12-6483CBC211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367" y="1742163"/>
            <a:ext cx="5115837" cy="511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831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EAD866-B6FB-87D3-749C-E3B07AB46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288192-57D2-9833-CA5D-06116FED1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6813" y="599123"/>
            <a:ext cx="623197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Luxe XR MAX 2 – VAPORESSO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7DEBCB7-8A48-80B5-7732-B66D80E8DE83}"/>
              </a:ext>
            </a:extLst>
          </p:cNvPr>
          <p:cNvSpPr txBox="1"/>
          <p:nvPr/>
        </p:nvSpPr>
        <p:spPr>
          <a:xfrm>
            <a:off x="448055" y="2258568"/>
            <a:ext cx="3070209" cy="39227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D88AC6-A3A7-9530-D33B-0DE588877220}"/>
              </a:ext>
            </a:extLst>
          </p:cNvPr>
          <p:cNvSpPr txBox="1">
            <a:spLocks/>
          </p:cNvSpPr>
          <p:nvPr/>
        </p:nvSpPr>
        <p:spPr>
          <a:xfrm>
            <a:off x="448055" y="2087526"/>
            <a:ext cx="6839343" cy="4869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/>
              <a:t>Caractéristiques générales : </a:t>
            </a:r>
          </a:p>
          <a:p>
            <a:pPr marL="0" indent="0">
              <a:buNone/>
            </a:pPr>
            <a:r>
              <a:rPr lang="fr-FR" sz="1400" b="1" dirty="0"/>
              <a:t>Dimensions : </a:t>
            </a:r>
            <a:r>
              <a:rPr lang="fr-FR" sz="1400" dirty="0"/>
              <a:t>108 x 32,1 x 26,4mm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Poids : </a:t>
            </a:r>
            <a:r>
              <a:rPr lang="fr-FR" sz="1400" dirty="0"/>
              <a:t>116g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Batterie : </a:t>
            </a:r>
            <a:r>
              <a:rPr lang="fr-FR" sz="1400" dirty="0"/>
              <a:t>3200mAh, technologie « MEGA BATT »- autonomie améliorée de 14% par rapport à la Luxe XR MAX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Puissance : </a:t>
            </a:r>
            <a:r>
              <a:rPr lang="fr-FR" sz="1400" dirty="0"/>
              <a:t>5W à 80W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Modes de vape </a:t>
            </a:r>
            <a:r>
              <a:rPr lang="fr-FR" sz="1400" dirty="0"/>
              <a:t>: Pulse Mode – Eco Mode – Smart Mode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Types d’écran : </a:t>
            </a:r>
            <a:r>
              <a:rPr lang="fr-FR" sz="1400" dirty="0"/>
              <a:t>écran couleur TFT de 0,96  pouces avec éclairage RGB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Type de charge : </a:t>
            </a:r>
            <a:r>
              <a:rPr lang="fr-FR" sz="1400" dirty="0"/>
              <a:t>USB-C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Cartouches : </a:t>
            </a:r>
            <a:r>
              <a:rPr lang="fr-FR" sz="1400" dirty="0"/>
              <a:t>cartouche « Luxe XR </a:t>
            </a:r>
            <a:r>
              <a:rPr lang="fr-FR" sz="1400" dirty="0" err="1"/>
              <a:t>Pod</a:t>
            </a:r>
            <a:r>
              <a:rPr lang="fr-FR" sz="1400" dirty="0"/>
              <a:t> » DTL et MTL incluses (5ml ou 2ml)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Types de résistances : </a:t>
            </a:r>
            <a:r>
              <a:rPr lang="fr-FR" sz="1400" dirty="0"/>
              <a:t>GTX – 0,2 et 0,8 Ohm </a:t>
            </a:r>
            <a:r>
              <a:rPr lang="fr-FR" sz="1400" dirty="0" err="1"/>
              <a:t>Mesh</a:t>
            </a:r>
            <a:endParaRPr lang="fr-FR" sz="1400" dirty="0"/>
          </a:p>
          <a:p>
            <a:pPr marL="0" indent="0">
              <a:buFont typeface="Wingdings 3" charset="2"/>
              <a:buNone/>
            </a:pPr>
            <a:r>
              <a:rPr lang="fr-FR" sz="1400" b="1" dirty="0" err="1"/>
              <a:t>Airlfow</a:t>
            </a:r>
            <a:r>
              <a:rPr lang="fr-FR" sz="1400" b="1" dirty="0"/>
              <a:t> </a:t>
            </a:r>
            <a:r>
              <a:rPr lang="fr-FR" sz="1400" dirty="0"/>
              <a:t>= réglage précis via curseur latéral pour faire du MTL et DTL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Sécurité et protection : </a:t>
            </a:r>
            <a:r>
              <a:rPr lang="fr-FR" sz="1400" dirty="0"/>
              <a:t>chipset AXON et verrouillage physique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Compatibilité </a:t>
            </a:r>
            <a:r>
              <a:rPr lang="fr-FR" sz="1400" dirty="0"/>
              <a:t>: </a:t>
            </a:r>
            <a:r>
              <a:rPr lang="fr-FR" sz="1400" dirty="0" err="1"/>
              <a:t>Pods</a:t>
            </a:r>
            <a:r>
              <a:rPr lang="fr-FR" sz="1400" dirty="0"/>
              <a:t> Luxe XR et résistances GTX </a:t>
            </a:r>
          </a:p>
        </p:txBody>
      </p:sp>
      <p:pic>
        <p:nvPicPr>
          <p:cNvPr id="7" name="Image 6" descr="Une image contenant texte, briquet&#10;&#10;Le contenu généré par l’IA peut être incorrect.">
            <a:extLst>
              <a:ext uri="{FF2B5EF4-FFF2-40B4-BE49-F238E27FC236}">
                <a16:creationId xmlns:a16="http://schemas.microsoft.com/office/drawing/2014/main" id="{7472225F-868F-3F64-F891-FE33D14C2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801" y="2003460"/>
            <a:ext cx="5037843" cy="503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63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0EBABB-6EF7-37EF-B1A3-914585117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48DF7A-88C8-7EB0-5C6A-0BE52E924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6813" y="599123"/>
            <a:ext cx="623197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GTX One Pro– VAPORESSO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F49484F-2E78-E820-62A6-77F89CBE6E59}"/>
              </a:ext>
            </a:extLst>
          </p:cNvPr>
          <p:cNvSpPr txBox="1"/>
          <p:nvPr/>
        </p:nvSpPr>
        <p:spPr>
          <a:xfrm>
            <a:off x="448055" y="2258568"/>
            <a:ext cx="3070209" cy="39227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976256-DBE2-7FF3-051D-EDCCD4EE225A}"/>
              </a:ext>
            </a:extLst>
          </p:cNvPr>
          <p:cNvSpPr txBox="1">
            <a:spLocks/>
          </p:cNvSpPr>
          <p:nvPr/>
        </p:nvSpPr>
        <p:spPr>
          <a:xfrm>
            <a:off x="448055" y="2087526"/>
            <a:ext cx="6839343" cy="4869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/>
              <a:t>Caractéristiques générales : </a:t>
            </a:r>
          </a:p>
          <a:p>
            <a:pPr marL="0" indent="0">
              <a:buNone/>
            </a:pPr>
            <a:r>
              <a:rPr lang="fr-FR" sz="1400" b="1" dirty="0"/>
              <a:t>Dimensions : </a:t>
            </a:r>
            <a:r>
              <a:rPr lang="fr-FR" sz="1400" dirty="0"/>
              <a:t>137 x 23 x 30mm</a:t>
            </a:r>
            <a:endParaRPr lang="fr-FR" sz="1400" b="1" dirty="0"/>
          </a:p>
          <a:p>
            <a:pPr marL="0" indent="0">
              <a:buNone/>
            </a:pPr>
            <a:r>
              <a:rPr lang="fr-FR" sz="1400" b="1" dirty="0"/>
              <a:t>Poids : </a:t>
            </a:r>
            <a:r>
              <a:rPr lang="fr-FR" sz="1400" dirty="0"/>
              <a:t>140g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Batterie : </a:t>
            </a:r>
            <a:r>
              <a:rPr lang="fr-FR" sz="1400" dirty="0"/>
              <a:t>3000mAh, autonomie jusqu’à 3 jours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Puissance : </a:t>
            </a:r>
            <a:r>
              <a:rPr lang="fr-FR" sz="1400" dirty="0"/>
              <a:t>5W à 40W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Modes de vape </a:t>
            </a:r>
            <a:r>
              <a:rPr lang="fr-FR" sz="1400" dirty="0"/>
              <a:t>: Pulse Mode – Eco Mode – Smart Mode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Types d’écran : </a:t>
            </a:r>
            <a:r>
              <a:rPr lang="fr-FR" sz="1400" dirty="0"/>
              <a:t>écran OLED de 0,87 pouces avec affichage élargi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Type de charge : </a:t>
            </a:r>
            <a:r>
              <a:rPr lang="fr-FR" sz="1400" dirty="0"/>
              <a:t>USB-C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Cartouches : </a:t>
            </a:r>
            <a:r>
              <a:rPr lang="fr-FR" sz="1400" dirty="0" err="1"/>
              <a:t>Clearomiseur</a:t>
            </a:r>
            <a:r>
              <a:rPr lang="fr-FR" sz="1400" dirty="0"/>
              <a:t> </a:t>
            </a:r>
            <a:r>
              <a:rPr lang="fr-FR" sz="1400" dirty="0" err="1"/>
              <a:t>XTankT</a:t>
            </a:r>
            <a:r>
              <a:rPr lang="fr-FR" sz="1400" dirty="0"/>
              <a:t> ( 3ml e 2ml)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Types de résistances : </a:t>
            </a:r>
            <a:r>
              <a:rPr lang="fr-FR" sz="1400" dirty="0"/>
              <a:t>Gamme GTX – 0,4 et 1,2 Ohm </a:t>
            </a:r>
            <a:r>
              <a:rPr lang="fr-FR" sz="1400" dirty="0" err="1"/>
              <a:t>Mesh</a:t>
            </a:r>
            <a:r>
              <a:rPr lang="fr-FR" sz="1400" dirty="0"/>
              <a:t> incluses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 err="1"/>
              <a:t>Airlfow</a:t>
            </a:r>
            <a:r>
              <a:rPr lang="fr-FR" sz="1400" b="1" dirty="0"/>
              <a:t> </a:t>
            </a:r>
            <a:r>
              <a:rPr lang="fr-FR" sz="1400" dirty="0"/>
              <a:t>= réglable depuis le haut (top-</a:t>
            </a:r>
            <a:r>
              <a:rPr lang="fr-FR" sz="1400" dirty="0" err="1"/>
              <a:t>airflow</a:t>
            </a:r>
            <a:r>
              <a:rPr lang="fr-FR" sz="1400" dirty="0"/>
              <a:t>), conçu </a:t>
            </a:r>
            <a:r>
              <a:rPr lang="fr-FR" sz="1400" dirty="0" err="1"/>
              <a:t>anti-fuite</a:t>
            </a:r>
            <a:r>
              <a:rPr lang="fr-FR" sz="1400" dirty="0"/>
              <a:t> (SSS </a:t>
            </a:r>
            <a:r>
              <a:rPr lang="fr-FR" sz="1400" dirty="0" err="1"/>
              <a:t>Leak-Resistant</a:t>
            </a:r>
            <a:r>
              <a:rPr lang="fr-FR" sz="1400" dirty="0"/>
              <a:t>)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Sécurité et protection : </a:t>
            </a:r>
            <a:r>
              <a:rPr lang="fr-FR" sz="1400" dirty="0"/>
              <a:t>chipset AXON intégré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Compatibilité </a:t>
            </a:r>
            <a:r>
              <a:rPr lang="fr-FR" sz="1400" dirty="0"/>
              <a:t>: résistances GTX et </a:t>
            </a:r>
            <a:r>
              <a:rPr lang="fr-FR" sz="1400" dirty="0" err="1"/>
              <a:t>pods</a:t>
            </a:r>
            <a:r>
              <a:rPr lang="fr-FR" sz="1400" dirty="0"/>
              <a:t> </a:t>
            </a:r>
            <a:r>
              <a:rPr lang="fr-FR" sz="1400" dirty="0" err="1"/>
              <a:t>XtankT</a:t>
            </a:r>
            <a:r>
              <a:rPr lang="fr-FR" sz="1400" dirty="0"/>
              <a:t> </a:t>
            </a:r>
          </a:p>
        </p:txBody>
      </p:sp>
      <p:pic>
        <p:nvPicPr>
          <p:cNvPr id="6" name="Image 5" descr="Une image contenant bouteille, Solution, plastique, Produits de beauté&#10;&#10;Le contenu généré par l’IA peut être incorrect.">
            <a:extLst>
              <a:ext uri="{FF2B5EF4-FFF2-40B4-BE49-F238E27FC236}">
                <a16:creationId xmlns:a16="http://schemas.microsoft.com/office/drawing/2014/main" id="{D7B4C050-11C3-BBE2-1344-EFB8C2831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447" y="1379679"/>
            <a:ext cx="5680553" cy="568055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E48BCF2-A657-1F66-AD53-20FFE2599A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609" y="1588297"/>
            <a:ext cx="2233890" cy="223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218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787A55-42C7-33E2-D4B4-6CF3C37F9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E287C6-EFF5-2077-80E8-3A4A330DF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7470" y="614772"/>
            <a:ext cx="623197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XROS 5 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– VAPORESSO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A9B761D-E699-4CA4-BBAB-BFE3909AA4C9}"/>
              </a:ext>
            </a:extLst>
          </p:cNvPr>
          <p:cNvSpPr txBox="1"/>
          <p:nvPr/>
        </p:nvSpPr>
        <p:spPr>
          <a:xfrm>
            <a:off x="448055" y="2258568"/>
            <a:ext cx="3070209" cy="39227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17152A-4151-F29C-9985-9051AD171670}"/>
              </a:ext>
            </a:extLst>
          </p:cNvPr>
          <p:cNvSpPr txBox="1">
            <a:spLocks/>
          </p:cNvSpPr>
          <p:nvPr/>
        </p:nvSpPr>
        <p:spPr>
          <a:xfrm>
            <a:off x="448056" y="2087526"/>
            <a:ext cx="6612082" cy="4869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/>
              <a:t>Caractéristiques générales : </a:t>
            </a:r>
          </a:p>
          <a:p>
            <a:pPr marL="0" indent="0">
              <a:buNone/>
            </a:pPr>
            <a:r>
              <a:rPr lang="fr-FR" sz="1400" b="1" dirty="0"/>
              <a:t>Dimensions : </a:t>
            </a:r>
            <a:r>
              <a:rPr lang="fr-FR" sz="1400" dirty="0"/>
              <a:t>120x 24,5 x 14,5mm</a:t>
            </a:r>
          </a:p>
          <a:p>
            <a:pPr marL="0" indent="0">
              <a:buNone/>
            </a:pPr>
            <a:r>
              <a:rPr lang="fr-FR" sz="1400" b="1" dirty="0"/>
              <a:t>Poids : </a:t>
            </a:r>
            <a:r>
              <a:rPr lang="fr-FR" sz="1400" dirty="0"/>
              <a:t>74g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Batterie : </a:t>
            </a:r>
            <a:r>
              <a:rPr lang="fr-FR" sz="1400" dirty="0"/>
              <a:t>1500mAh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Puissance : </a:t>
            </a:r>
            <a:r>
              <a:rPr lang="fr-FR" sz="1400" dirty="0"/>
              <a:t>30W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Modes de vape </a:t>
            </a:r>
            <a:r>
              <a:rPr lang="fr-FR" sz="1400" dirty="0"/>
              <a:t>: Eco / Normal / Power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Types d’écran : </a:t>
            </a:r>
            <a:r>
              <a:rPr lang="fr-FR" sz="1400" dirty="0"/>
              <a:t>écran TFT de 0,88 pouces, avec affichages de thèmes </a:t>
            </a:r>
          </a:p>
          <a:p>
            <a:pPr marL="0" indent="0">
              <a:buFont typeface="Wingdings 3" charset="2"/>
              <a:buNone/>
            </a:pPr>
            <a:r>
              <a:rPr lang="fr-FR" sz="1400" dirty="0"/>
              <a:t>Personnalisables, niveau de batterie, résistance, compteur de bouffées…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Type de charge : </a:t>
            </a:r>
            <a:r>
              <a:rPr lang="fr-FR" sz="1400" dirty="0"/>
              <a:t>USB-C 3A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Cartouches :  </a:t>
            </a:r>
            <a:r>
              <a:rPr lang="fr-FR" sz="1400" dirty="0"/>
              <a:t>XROS Séries (3ml et 2ml)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Types de résistances : </a:t>
            </a:r>
            <a:r>
              <a:rPr lang="fr-FR" sz="1400" dirty="0"/>
              <a:t>gamme XROS de 0,4 à 1,2 Ohm- incluses dans la boîte : 0,6 et 08 Ohm </a:t>
            </a:r>
            <a:r>
              <a:rPr lang="fr-FR" sz="1400" dirty="0" err="1"/>
              <a:t>Mesh</a:t>
            </a:r>
            <a:endParaRPr lang="fr-FR" sz="1400" dirty="0"/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Technologie : COREX 3.0 </a:t>
            </a:r>
            <a:endParaRPr lang="fr-FR" sz="1400" dirty="0"/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Compatibilité : </a:t>
            </a:r>
            <a:r>
              <a:rPr lang="fr-FR" sz="1400" dirty="0"/>
              <a:t>tous les </a:t>
            </a:r>
            <a:r>
              <a:rPr lang="fr-FR" sz="1400" dirty="0" err="1"/>
              <a:t>pods</a:t>
            </a:r>
            <a:r>
              <a:rPr lang="fr-FR" sz="1400" dirty="0"/>
              <a:t> XROS – même les anciens </a:t>
            </a:r>
          </a:p>
        </p:txBody>
      </p:sp>
      <p:pic>
        <p:nvPicPr>
          <p:cNvPr id="7" name="Image 6" descr="Une image contenant Téléphone mobile, dessin humoristique, briquet, smartphone&#10;&#10;Le contenu généré par l’IA peut être incorrect.">
            <a:extLst>
              <a:ext uri="{FF2B5EF4-FFF2-40B4-BE49-F238E27FC236}">
                <a16:creationId xmlns:a16="http://schemas.microsoft.com/office/drawing/2014/main" id="{374283ED-55AA-B67A-D128-B374B50A9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343" y="1940335"/>
            <a:ext cx="4904602" cy="490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418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DE8F36-10CC-FBDC-4E44-8E62E7B0E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3CE15A-BC9D-B794-B8C2-0260E3E43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8264" y="617475"/>
            <a:ext cx="623197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XROS 5 MINI 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– VAPORESSO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1DF2101-F7F0-5B77-E891-17CE5E024BDE}"/>
              </a:ext>
            </a:extLst>
          </p:cNvPr>
          <p:cNvSpPr txBox="1"/>
          <p:nvPr/>
        </p:nvSpPr>
        <p:spPr>
          <a:xfrm>
            <a:off x="448055" y="2258568"/>
            <a:ext cx="3070209" cy="39227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AA0B9D5-9558-ABF5-4C27-B440C4CD053E}"/>
              </a:ext>
            </a:extLst>
          </p:cNvPr>
          <p:cNvSpPr txBox="1">
            <a:spLocks/>
          </p:cNvSpPr>
          <p:nvPr/>
        </p:nvSpPr>
        <p:spPr>
          <a:xfrm>
            <a:off x="448056" y="2258568"/>
            <a:ext cx="6553994" cy="4869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dirty="0"/>
              <a:t>Caractéristiques générales : </a:t>
            </a:r>
          </a:p>
          <a:p>
            <a:pPr marL="0" indent="0">
              <a:buNone/>
            </a:pPr>
            <a:r>
              <a:rPr lang="fr-FR" sz="1400" b="1" dirty="0"/>
              <a:t>Dimensions : </a:t>
            </a:r>
            <a:r>
              <a:rPr lang="fr-FR" sz="1400" dirty="0"/>
              <a:t>110,5 x 24,2 x 14,1mm</a:t>
            </a:r>
          </a:p>
          <a:p>
            <a:pPr marL="0" indent="0">
              <a:buNone/>
            </a:pPr>
            <a:r>
              <a:rPr lang="fr-FR" sz="1400" b="1" dirty="0"/>
              <a:t>Poids : </a:t>
            </a:r>
            <a:r>
              <a:rPr lang="fr-FR" sz="1400" dirty="0"/>
              <a:t>65,2g (aluminium) et 50,2g (zinc-alliage)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Batterie : </a:t>
            </a:r>
            <a:r>
              <a:rPr lang="fr-FR" sz="1400" dirty="0"/>
              <a:t>1500mAh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Puissance : </a:t>
            </a:r>
            <a:r>
              <a:rPr lang="fr-FR" sz="1400" dirty="0"/>
              <a:t>30W MAX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Modes de vape </a:t>
            </a:r>
            <a:r>
              <a:rPr lang="fr-FR" sz="1400" dirty="0"/>
              <a:t>: activation au tirage uniquement , sans bouton. Détection de la résistance intelligente (Smart Power)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Types d’écran : </a:t>
            </a:r>
            <a:r>
              <a:rPr lang="fr-FR" sz="1400" dirty="0"/>
              <a:t>écran OLED de 0,87 pouces avec affichage élargi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Type de charge : </a:t>
            </a:r>
            <a:r>
              <a:rPr lang="fr-FR" sz="1400" dirty="0"/>
              <a:t>USB-C 2A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Cartouches : </a:t>
            </a:r>
            <a:r>
              <a:rPr lang="fr-FR" sz="1400" dirty="0"/>
              <a:t>XROS </a:t>
            </a:r>
            <a:r>
              <a:rPr lang="fr-FR" sz="1400" dirty="0" err="1"/>
              <a:t>Series</a:t>
            </a:r>
            <a:r>
              <a:rPr lang="fr-FR" sz="1400" dirty="0"/>
              <a:t>, COREX 3.0 (0,6 et 0,8Ohm) 3ml-2ml  de capacité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Types de résistances : </a:t>
            </a:r>
            <a:r>
              <a:rPr lang="fr-FR" sz="1400" dirty="0"/>
              <a:t>Gamme GTX – 0,4 et 1,2 Ohm </a:t>
            </a:r>
            <a:r>
              <a:rPr lang="fr-FR" sz="1400" dirty="0" err="1"/>
              <a:t>Mesh</a:t>
            </a:r>
            <a:r>
              <a:rPr lang="fr-FR" sz="1400" dirty="0"/>
              <a:t> incluses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 err="1"/>
              <a:t>Airlfow</a:t>
            </a:r>
            <a:r>
              <a:rPr lang="fr-FR" sz="1400" b="1" dirty="0"/>
              <a:t> </a:t>
            </a:r>
            <a:r>
              <a:rPr lang="fr-FR" sz="1400" dirty="0"/>
              <a:t>= réglable via le curseur </a:t>
            </a:r>
          </a:p>
          <a:p>
            <a:pPr marL="0" indent="0">
              <a:buFont typeface="Wingdings 3" charset="2"/>
              <a:buNone/>
            </a:pPr>
            <a:r>
              <a:rPr lang="fr-FR" sz="1400" b="1" dirty="0"/>
              <a:t>Sécurité et protection : </a:t>
            </a:r>
            <a:r>
              <a:rPr lang="fr-FR" sz="1400" dirty="0"/>
              <a:t>Technologie SSS </a:t>
            </a:r>
            <a:r>
              <a:rPr lang="fr-FR" sz="1400" dirty="0" err="1"/>
              <a:t>Leak-Resistant</a:t>
            </a:r>
            <a:r>
              <a:rPr lang="fr-FR" sz="1400" dirty="0"/>
              <a:t> </a:t>
            </a:r>
            <a:r>
              <a:rPr lang="fr-FR" sz="1400" dirty="0" err="1"/>
              <a:t>anti-fuite</a:t>
            </a:r>
            <a:endParaRPr lang="fr-FR" sz="1400" dirty="0"/>
          </a:p>
        </p:txBody>
      </p:sp>
      <p:pic>
        <p:nvPicPr>
          <p:cNvPr id="7" name="Image 6" descr="Une image contenant Téléphone mobile, Kit de survie, smartphone, doublé&#10;&#10;Le contenu généré par l’IA peut être incorrect.">
            <a:extLst>
              <a:ext uri="{FF2B5EF4-FFF2-40B4-BE49-F238E27FC236}">
                <a16:creationId xmlns:a16="http://schemas.microsoft.com/office/drawing/2014/main" id="{CBFB40A2-2695-64BC-C5EF-DBED682EB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797" y="1825450"/>
            <a:ext cx="5004148" cy="500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077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lle d’ions">
  <a:themeElements>
    <a:clrScheme name="Salle d’ions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Salle d’ions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lle d’ions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0</TotalTime>
  <Words>1909</Words>
  <Application>Microsoft Office PowerPoint</Application>
  <PresentationFormat>Grand écran</PresentationFormat>
  <Paragraphs>232</Paragraphs>
  <Slides>18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Century Gothic</vt:lpstr>
      <vt:lpstr>Wingdings 3</vt:lpstr>
      <vt:lpstr>Salle d’ions</vt:lpstr>
      <vt:lpstr>Wenax S3 Evo – Geekvape</vt:lpstr>
      <vt:lpstr>Kit Wenax Q MINI- GEEKVAPE</vt:lpstr>
      <vt:lpstr>Kit Wenax Q Pro- GEEKVAPE</vt:lpstr>
      <vt:lpstr>Armour G – VAPORESSO </vt:lpstr>
      <vt:lpstr>E-Chicha MAGNUM – ASPIRE </vt:lpstr>
      <vt:lpstr>Luxe XR MAX 2 – VAPORESSO </vt:lpstr>
      <vt:lpstr>GTX One Pro– VAPORESSO </vt:lpstr>
      <vt:lpstr>XROS 5 – VAPORESSO </vt:lpstr>
      <vt:lpstr>XROS 5 MINI – VAPORESSO </vt:lpstr>
      <vt:lpstr>Kit DRAG X2 – VOOPOO</vt:lpstr>
      <vt:lpstr>Kit WENAX M – GEEKVAPE</vt:lpstr>
      <vt:lpstr>Centaurus M100 –Lost Vape</vt:lpstr>
      <vt:lpstr>Kit Luxe XR MAX - Vaporesso</vt:lpstr>
      <vt:lpstr>Kit ARMOUR S- Vaporesso</vt:lpstr>
      <vt:lpstr>Kit GEN SE - Vaporesso</vt:lpstr>
      <vt:lpstr>Kit PT60 - Vaporesso</vt:lpstr>
      <vt:lpstr>Kit Cosmo 2 PLUS - VAPTIO</vt:lpstr>
      <vt:lpstr>Kit AEGIS SOLO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Benjamin Georgevail</dc:creator>
  <cp:lastModifiedBy>VAPOTE MOI</cp:lastModifiedBy>
  <cp:revision>33</cp:revision>
  <cp:lastPrinted>2024-09-18T06:30:09Z</cp:lastPrinted>
  <dcterms:created xsi:type="dcterms:W3CDTF">2022-01-15T09:42:28Z</dcterms:created>
  <dcterms:modified xsi:type="dcterms:W3CDTF">2025-08-11T14:53:19Z</dcterms:modified>
</cp:coreProperties>
</file>