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712" autoAdjust="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414498-8848-3170-7720-9CAB5FCBF5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EE605DF-65C3-6BEF-A230-2A3081E971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8F677EF-21A8-A0A5-E9F1-6B235A0BB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6E31B-168D-4442-A72D-822C0A49464B}" type="datetimeFigureOut">
              <a:rPr lang="fr-FR" smtClean="0"/>
              <a:t>31/05/2023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725F02-08F4-23F2-D706-6E2F6413E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04F45B-6084-F4A1-215D-798A187E4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76E7E-306E-41FD-9440-EEDE0FFD7BE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41197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2A36FF-4896-81A5-CCA5-CD3AAE188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A83582F-5E70-FD62-7CBF-634328634D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6EDEC4-EF7B-7363-8A51-A8D56F7DB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6E31B-168D-4442-A72D-822C0A49464B}" type="datetimeFigureOut">
              <a:rPr lang="fr-FR" smtClean="0"/>
              <a:t>31/05/2023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1CAD53-CEFD-BDEC-0DF2-170A2D4A6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AE9EDE-50B0-FAD0-A06D-C550B4EF3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76E7E-306E-41FD-9440-EEDE0FFD7BE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98030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679EA32-1C59-7310-D792-36F8624AAB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764F6AC-8BF9-C983-1223-E7E1B6B208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D9DA78-DD01-6C4E-A6A1-53984E8A9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6E31B-168D-4442-A72D-822C0A49464B}" type="datetimeFigureOut">
              <a:rPr lang="fr-FR" smtClean="0"/>
              <a:t>31/05/2023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F9254D-CF40-89E0-D082-D06D3C7F5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5322BA9-A83C-4369-8BAF-6F35358A9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76E7E-306E-41FD-9440-EEDE0FFD7BE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9100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A2DA28-7E6A-37C1-7A02-69627B06B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BC4B2F-2670-7315-5529-74C36A3B8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29E5C8-15BF-B633-47C6-03918E431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6E31B-168D-4442-A72D-822C0A49464B}" type="datetimeFigureOut">
              <a:rPr lang="fr-FR" smtClean="0"/>
              <a:t>31/05/2023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5236F7-254B-00CB-135D-46BB46EBB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9B203E-E5B1-399F-B160-4234EB516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76E7E-306E-41FD-9440-EEDE0FFD7BE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529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540DC2-F4CE-321B-52E6-1EE4A5ABF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3E7CAA1-BB56-4367-595C-6C823C0697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6736C6-7C9D-37D7-96D6-589B10EA0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6E31B-168D-4442-A72D-822C0A49464B}" type="datetimeFigureOut">
              <a:rPr lang="fr-FR" smtClean="0"/>
              <a:t>31/05/2023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0A86050-B0C7-C54A-F5B3-E12D86994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4EBA7B-70E2-BD82-660E-66C4C9FEE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76E7E-306E-41FD-9440-EEDE0FFD7BE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636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26DC50-0676-FD7B-2E32-9C09C95BB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1B69102-A617-E7CF-D303-9A8B707E0C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DE8C275-8940-E8AD-CEC3-67804E5C22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4C70324-8299-85F1-FD70-43B1F2D5D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6E31B-168D-4442-A72D-822C0A49464B}" type="datetimeFigureOut">
              <a:rPr lang="fr-FR" smtClean="0"/>
              <a:t>31/05/2023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2782BD4-E1C9-865F-D086-93C8B0396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F68EE0B-298C-1D46-97B9-B4B4EF6A4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76E7E-306E-41FD-9440-EEDE0FFD7BE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7905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A96E5A-1B6F-ADDB-8EF2-D405252CE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5B1E5F4-922B-3DD8-AFCD-BB4317F20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874D811-0B49-5DA0-D4CC-19AFC5B71B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E2F6F96-B858-0164-68C7-4E28AE9758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B12AEB9-9BFE-42D0-BFED-8DC94A7A83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3B9217A-6CA4-90FC-10CF-D7EFA5932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6E31B-168D-4442-A72D-822C0A49464B}" type="datetimeFigureOut">
              <a:rPr lang="fr-FR" smtClean="0"/>
              <a:t>31/05/2023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B1E9909-BFD4-3057-999F-EFF1089E0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0A9285F-B640-C994-9D02-B8821ECC5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76E7E-306E-41FD-9440-EEDE0FFD7BE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1579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BB971C-DD97-40C1-E6F6-9D75D23D8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3679CE7-BF17-4D75-9C8C-3C98453C9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6E31B-168D-4442-A72D-822C0A49464B}" type="datetimeFigureOut">
              <a:rPr lang="fr-FR" smtClean="0"/>
              <a:t>31/05/2023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938B1A5-F61D-16A2-FF69-225D5C594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8CE45A2-2C47-8F3D-E33B-123447FC7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76E7E-306E-41FD-9440-EEDE0FFD7BE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9324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1EC7203-8475-E496-3028-BB2B3CFBF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6E31B-168D-4442-A72D-822C0A49464B}" type="datetimeFigureOut">
              <a:rPr lang="fr-FR" smtClean="0"/>
              <a:t>31/05/2023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18A1251-DA15-B7F4-D88B-1D0F479E1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4B75A23-494C-474E-1D32-69173C852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76E7E-306E-41FD-9440-EEDE0FFD7BE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6859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DE8666-3152-2C97-F930-EF8283581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90AF81-0688-5F72-A0C8-3D2EBACB8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934781-178A-4351-C2F9-17EBA906C6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3323B2-751B-3C0C-B555-2E0474B5F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6E31B-168D-4442-A72D-822C0A49464B}" type="datetimeFigureOut">
              <a:rPr lang="fr-FR" smtClean="0"/>
              <a:t>31/05/2023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1247B1C-05A0-E176-EAE0-E153D568C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1203B47-7563-2FA2-F59E-B051C6689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76E7E-306E-41FD-9440-EEDE0FFD7BE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9927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358E4F-A048-8E20-8C8D-376CEC3CB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ED91C06-167C-6C3B-40D0-15A723E16E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2E0B9DF-404B-04D1-2A2A-E4988623C4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3A39FAA-3E84-68F8-68B2-E2AA6DAD5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6E31B-168D-4442-A72D-822C0A49464B}" type="datetimeFigureOut">
              <a:rPr lang="fr-FR" smtClean="0"/>
              <a:t>31/05/2023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B4D6F58-7585-41CA-9478-7F4324514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EBF3C5-5940-3C42-A4A6-A2C8B7B86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76E7E-306E-41FD-9440-EEDE0FFD7BE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2270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024F683-1450-CB19-6F1B-CE72CDB1E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46543B2-8220-F81C-E181-0D8D9A0EB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6C4538-398C-D06D-A138-D20FD3289F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6E31B-168D-4442-A72D-822C0A49464B}" type="datetimeFigureOut">
              <a:rPr lang="fr-FR" smtClean="0"/>
              <a:t>31/05/2023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205500B-3A64-442D-3A80-9D0982C05D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49BD35-927F-48B3-446D-67BCAF334F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76E7E-306E-41FD-9440-EEDE0FFD7BE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311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>
            <a:extLst>
              <a:ext uri="{FF2B5EF4-FFF2-40B4-BE49-F238E27FC236}">
                <a16:creationId xmlns:a16="http://schemas.microsoft.com/office/drawing/2014/main" id="{DCBE6440-7C41-0A44-CC17-B3BB1ADE1FAF}"/>
              </a:ext>
            </a:extLst>
          </p:cNvPr>
          <p:cNvSpPr txBox="1">
            <a:spLocks/>
          </p:cNvSpPr>
          <p:nvPr/>
        </p:nvSpPr>
        <p:spPr>
          <a:xfrm>
            <a:off x="1008527" y="223423"/>
            <a:ext cx="9729192" cy="12331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5000" b="1" dirty="0"/>
              <a:t>Nouveau service </a:t>
            </a:r>
            <a:r>
              <a:rPr lang="en-US" sz="5000" b="1" dirty="0" err="1"/>
              <a:t>proposé</a:t>
            </a:r>
            <a:r>
              <a:rPr lang="en-US" sz="5000" b="1" dirty="0"/>
              <a:t> par Vapote-Moi 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702C8BCF-286A-DD3A-B179-88C5F0424207}"/>
              </a:ext>
            </a:extLst>
          </p:cNvPr>
          <p:cNvSpPr txBox="1">
            <a:spLocks/>
          </p:cNvSpPr>
          <p:nvPr/>
        </p:nvSpPr>
        <p:spPr>
          <a:xfrm>
            <a:off x="3323815" y="2176111"/>
            <a:ext cx="5098616" cy="1041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u="sng"/>
              <a:t>COLISSIMO en magasin </a:t>
            </a:r>
            <a:endParaRPr lang="en-US" sz="4000" b="1" u="sng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83F73BB-F570-0EAD-6EDF-D5B04BA52EAB}"/>
              </a:ext>
            </a:extLst>
          </p:cNvPr>
          <p:cNvSpPr txBox="1"/>
          <p:nvPr/>
        </p:nvSpPr>
        <p:spPr>
          <a:xfrm>
            <a:off x="1194190" y="4038186"/>
            <a:ext cx="9357865" cy="14638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Vous êtes en rupture sur un produit ? Pas de panique, nous vous proposons de passer la commande des clients directement à la boutique et le siège social se charge de la traiter et de l’expédier directement au domicile du client. Pour cela nous avons créé une nouvelle procédure pour ce nouveau système.</a:t>
            </a:r>
          </a:p>
        </p:txBody>
      </p:sp>
    </p:spTree>
    <p:extLst>
      <p:ext uri="{BB962C8B-B14F-4D97-AF65-F5344CB8AC3E}">
        <p14:creationId xmlns:p14="http://schemas.microsoft.com/office/powerpoint/2010/main" val="4127582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21DA2D7C-E467-3B95-5D14-7AFAA6C4B4BC}"/>
              </a:ext>
            </a:extLst>
          </p:cNvPr>
          <p:cNvSpPr txBox="1"/>
          <p:nvPr/>
        </p:nvSpPr>
        <p:spPr>
          <a:xfrm>
            <a:off x="2577811" y="139480"/>
            <a:ext cx="452425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2400" dirty="0"/>
              <a:t>Nouvelle procédure de fermeture :</a:t>
            </a:r>
          </a:p>
        </p:txBody>
      </p:sp>
      <p:pic>
        <p:nvPicPr>
          <p:cNvPr id="7" name="Image 6" descr="Une image contenant texte, capture d’écran, Police, nombre&#10;&#10;Description générée automatiquement">
            <a:extLst>
              <a:ext uri="{FF2B5EF4-FFF2-40B4-BE49-F238E27FC236}">
                <a16:creationId xmlns:a16="http://schemas.microsoft.com/office/drawing/2014/main" id="{CB1EB23A-EBBD-F339-5EDC-2376DE324B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3972" y="432141"/>
            <a:ext cx="2216303" cy="599371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4733BF69-B007-D041-50AC-C418030D9C0E}"/>
              </a:ext>
            </a:extLst>
          </p:cNvPr>
          <p:cNvSpPr txBox="1"/>
          <p:nvPr/>
        </p:nvSpPr>
        <p:spPr>
          <a:xfrm>
            <a:off x="478170" y="1350063"/>
            <a:ext cx="555172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/>
              <a:t>Vous trouverez en bas du </a:t>
            </a:r>
            <a:r>
              <a:rPr lang="fr-FR" sz="1400" dirty="0" err="1"/>
              <a:t>TicketZ</a:t>
            </a:r>
            <a:r>
              <a:rPr lang="fr-FR" sz="1400" dirty="0"/>
              <a:t> la partie Colissimo </a:t>
            </a:r>
            <a:r>
              <a:rPr lang="fr-FR" sz="1400" dirty="0" err="1"/>
              <a:t>TTc</a:t>
            </a:r>
            <a:r>
              <a:rPr lang="fr-FR" sz="1400" dirty="0"/>
              <a:t> : C’est le chiffre d'affaires uniquement des colissimos 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9C9741B3-8451-92A9-9768-626C421892EF}"/>
              </a:ext>
            </a:extLst>
          </p:cNvPr>
          <p:cNvSpPr txBox="1"/>
          <p:nvPr/>
        </p:nvSpPr>
        <p:spPr>
          <a:xfrm>
            <a:off x="470393" y="2253142"/>
            <a:ext cx="5559497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100" dirty="0"/>
              <a:t>Etape n°1 : L’espèces ; </a:t>
            </a:r>
          </a:p>
          <a:p>
            <a:r>
              <a:rPr lang="fr-FR" sz="1100" dirty="0"/>
              <a:t>Pour connaitre le montant du prélèvement que nous devons mettre dans le sceller il va falloir faire une addition, c’est-à-dire que vous devez additionner les deux parties (Espèces et Esp )                                        Exemple : 51,30 + 31,80 = 83,10€ le montant à mettre dans le sceller sera de 83,10€</a:t>
            </a:r>
          </a:p>
        </p:txBody>
      </p: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3A9B1E1F-ECEF-AE96-0C73-697610F0CA53}"/>
              </a:ext>
            </a:extLst>
          </p:cNvPr>
          <p:cNvCxnSpPr>
            <a:cxnSpLocks/>
            <a:stCxn id="24" idx="3"/>
          </p:cNvCxnSpPr>
          <p:nvPr/>
        </p:nvCxnSpPr>
        <p:spPr>
          <a:xfrm>
            <a:off x="6029890" y="2637863"/>
            <a:ext cx="3550338" cy="26921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5A237FC9-F394-9456-88E1-DF70A83709CD}"/>
              </a:ext>
            </a:extLst>
          </p:cNvPr>
          <p:cNvCxnSpPr>
            <a:cxnSpLocks/>
            <a:stCxn id="24" idx="3"/>
          </p:cNvCxnSpPr>
          <p:nvPr/>
        </p:nvCxnSpPr>
        <p:spPr>
          <a:xfrm>
            <a:off x="6029890" y="2637863"/>
            <a:ext cx="2216303" cy="343208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ZoneTexte 9">
            <a:extLst>
              <a:ext uri="{FF2B5EF4-FFF2-40B4-BE49-F238E27FC236}">
                <a16:creationId xmlns:a16="http://schemas.microsoft.com/office/drawing/2014/main" id="{47300A61-75B9-B463-2480-574FF0F203F2}"/>
              </a:ext>
            </a:extLst>
          </p:cNvPr>
          <p:cNvSpPr txBox="1"/>
          <p:nvPr/>
        </p:nvSpPr>
        <p:spPr>
          <a:xfrm>
            <a:off x="8560526" y="5954531"/>
            <a:ext cx="7141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31,80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C923BA8-6B6A-2E7A-94E7-2339C60DBDAF}"/>
              </a:ext>
            </a:extLst>
          </p:cNvPr>
          <p:cNvSpPr txBox="1"/>
          <p:nvPr/>
        </p:nvSpPr>
        <p:spPr>
          <a:xfrm>
            <a:off x="9016386" y="5496570"/>
            <a:ext cx="7141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95,40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5D0F068-6A58-73B6-E825-101FABEEA6EF}"/>
              </a:ext>
            </a:extLst>
          </p:cNvPr>
          <p:cNvSpPr txBox="1"/>
          <p:nvPr/>
        </p:nvSpPr>
        <p:spPr>
          <a:xfrm>
            <a:off x="478170" y="3506311"/>
            <a:ext cx="5559499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100" dirty="0"/>
              <a:t>Etape n°2 : Les CB  ; </a:t>
            </a:r>
          </a:p>
          <a:p>
            <a:r>
              <a:rPr lang="fr-FR" sz="1100" dirty="0"/>
              <a:t>Pour connaitre le montant total des CB, il faut additionner les parties (Carte Bancaire + CB)</a:t>
            </a:r>
          </a:p>
          <a:p>
            <a:r>
              <a:rPr lang="fr-FR" sz="1100" dirty="0"/>
              <a:t>Exemple : 83,60 + 31,80 = 115,40€ le montant sera de 115,40€</a:t>
            </a:r>
          </a:p>
          <a:p>
            <a:pPr algn="ctr"/>
            <a:r>
              <a:rPr lang="fr-FR" sz="1100" u="sng" dirty="0">
                <a:solidFill>
                  <a:srgbClr val="FF0000"/>
                </a:solidFill>
              </a:rPr>
              <a:t>!! ATTENTION !! Les montants doivent correspondre avec le ticket des télécollectes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154A8EE-04AF-87F2-C010-7E24C18B560C}"/>
              </a:ext>
            </a:extLst>
          </p:cNvPr>
          <p:cNvSpPr txBox="1"/>
          <p:nvPr/>
        </p:nvSpPr>
        <p:spPr>
          <a:xfrm>
            <a:off x="470391" y="4960173"/>
            <a:ext cx="5559499" cy="93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100" dirty="0"/>
              <a:t>Etape n°3 : Les CB SANS CONTACT (CBSC)  ; </a:t>
            </a:r>
          </a:p>
          <a:p>
            <a:r>
              <a:rPr lang="fr-FR" sz="1100" dirty="0"/>
              <a:t>Pour connaitre le montant total des CB SANS CONTACT, il faut additionner les parties (CB SANS CONTACT+ CBSC)</a:t>
            </a:r>
          </a:p>
          <a:p>
            <a:r>
              <a:rPr lang="fr-FR" sz="1100" dirty="0"/>
              <a:t>Exemple : 0,0€ + 31,80 = 31,80€ le montant sera de 31,80€</a:t>
            </a:r>
          </a:p>
          <a:p>
            <a:pPr algn="ctr"/>
            <a:r>
              <a:rPr lang="fr-FR" sz="1100" u="sng" dirty="0">
                <a:solidFill>
                  <a:srgbClr val="FF0000"/>
                </a:solidFill>
              </a:rPr>
              <a:t>!! ATTENTION !! Les montants doivent correspondre avec le ticket des télécollectes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95EC6204-412D-A4CE-3C08-EB863D25AF7B}"/>
              </a:ext>
            </a:extLst>
          </p:cNvPr>
          <p:cNvCxnSpPr>
            <a:cxnSpLocks/>
          </p:cNvCxnSpPr>
          <p:nvPr/>
        </p:nvCxnSpPr>
        <p:spPr>
          <a:xfrm>
            <a:off x="6045448" y="3906173"/>
            <a:ext cx="3327989" cy="4474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89E88ED9-C0B3-6857-9217-EF7A1362A561}"/>
              </a:ext>
            </a:extLst>
          </p:cNvPr>
          <p:cNvCxnSpPr>
            <a:cxnSpLocks/>
          </p:cNvCxnSpPr>
          <p:nvPr/>
        </p:nvCxnSpPr>
        <p:spPr>
          <a:xfrm>
            <a:off x="6062333" y="3904473"/>
            <a:ext cx="2222047" cy="188509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9EC1A5A0-4A8F-4226-4B30-D7BC2F2EB852}"/>
              </a:ext>
            </a:extLst>
          </p:cNvPr>
          <p:cNvCxnSpPr>
            <a:cxnSpLocks/>
            <a:stCxn id="9" idx="3"/>
          </p:cNvCxnSpPr>
          <p:nvPr/>
        </p:nvCxnSpPr>
        <p:spPr>
          <a:xfrm flipV="1">
            <a:off x="6029890" y="4874984"/>
            <a:ext cx="3366531" cy="554549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D3265E6B-5FD5-86AF-6707-5EB96BC1FCEE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6029890" y="5429533"/>
            <a:ext cx="2262802" cy="489294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2" name="ZoneTexte 41">
            <a:extLst>
              <a:ext uri="{FF2B5EF4-FFF2-40B4-BE49-F238E27FC236}">
                <a16:creationId xmlns:a16="http://schemas.microsoft.com/office/drawing/2014/main" id="{D59132DB-1447-C62C-B083-F1314A02E93F}"/>
              </a:ext>
            </a:extLst>
          </p:cNvPr>
          <p:cNvSpPr txBox="1"/>
          <p:nvPr/>
        </p:nvSpPr>
        <p:spPr>
          <a:xfrm>
            <a:off x="8568305" y="5830891"/>
            <a:ext cx="7141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31,80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F3364055-89B6-E516-5C5C-1BF115E3977C}"/>
              </a:ext>
            </a:extLst>
          </p:cNvPr>
          <p:cNvSpPr txBox="1"/>
          <p:nvPr/>
        </p:nvSpPr>
        <p:spPr>
          <a:xfrm>
            <a:off x="8517654" y="5709728"/>
            <a:ext cx="7141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31,80</a:t>
            </a:r>
          </a:p>
        </p:txBody>
      </p:sp>
      <p:cxnSp>
        <p:nvCxnSpPr>
          <p:cNvPr id="45" name="Connecteur droit avec flèche 44">
            <a:extLst>
              <a:ext uri="{FF2B5EF4-FFF2-40B4-BE49-F238E27FC236}">
                <a16:creationId xmlns:a16="http://schemas.microsoft.com/office/drawing/2014/main" id="{341E7396-7A4D-D89F-6E75-469CA5DC118A}"/>
              </a:ext>
            </a:extLst>
          </p:cNvPr>
          <p:cNvCxnSpPr>
            <a:cxnSpLocks/>
          </p:cNvCxnSpPr>
          <p:nvPr/>
        </p:nvCxnSpPr>
        <p:spPr>
          <a:xfrm>
            <a:off x="6029890" y="1577130"/>
            <a:ext cx="2711438" cy="391669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712AB7F8-4116-06FA-7CFF-755729444B4D}"/>
              </a:ext>
            </a:extLst>
          </p:cNvPr>
          <p:cNvSpPr txBox="1"/>
          <p:nvPr/>
        </p:nvSpPr>
        <p:spPr>
          <a:xfrm>
            <a:off x="243281" y="6183586"/>
            <a:ext cx="61742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Moindre problème ou question n’hésitez pas à nous contacter !</a:t>
            </a:r>
          </a:p>
        </p:txBody>
      </p:sp>
    </p:spTree>
    <p:extLst>
      <p:ext uri="{BB962C8B-B14F-4D97-AF65-F5344CB8AC3E}">
        <p14:creationId xmlns:p14="http://schemas.microsoft.com/office/powerpoint/2010/main" val="2000769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F917AC3F-D048-568C-91B9-8DA00DA87000}"/>
              </a:ext>
            </a:extLst>
          </p:cNvPr>
          <p:cNvSpPr txBox="1"/>
          <p:nvPr/>
        </p:nvSpPr>
        <p:spPr>
          <a:xfrm>
            <a:off x="336957" y="855237"/>
            <a:ext cx="1147474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Etape n° 1 (vérification des coordonnés client) : Vérifier les informations du client sur son compte : </a:t>
            </a:r>
          </a:p>
          <a:p>
            <a:pPr marL="285750" indent="-285750" algn="ctr">
              <a:buFontTx/>
              <a:buChar char="-"/>
            </a:pPr>
            <a:r>
              <a:rPr lang="fr-FR" dirty="0"/>
              <a:t>Adresse postale complète</a:t>
            </a:r>
          </a:p>
          <a:p>
            <a:pPr marL="285750" indent="-285750" algn="ctr">
              <a:buFontTx/>
              <a:buChar char="-"/>
            </a:pPr>
            <a:r>
              <a:rPr lang="fr-FR" dirty="0"/>
              <a:t>Numéro de téléphone</a:t>
            </a:r>
          </a:p>
          <a:p>
            <a:pPr marL="285750" indent="-285750" algn="ctr">
              <a:buFontTx/>
              <a:buChar char="-"/>
            </a:pPr>
            <a:r>
              <a:rPr lang="fr-FR" dirty="0"/>
              <a:t>Adresse mail</a:t>
            </a:r>
          </a:p>
          <a:p>
            <a:r>
              <a:rPr lang="fr-FR" b="1" dirty="0">
                <a:solidFill>
                  <a:srgbClr val="FF0000"/>
                </a:solidFill>
              </a:rPr>
              <a:t>                          	  	</a:t>
            </a:r>
            <a:r>
              <a:rPr lang="fr-FR" b="1" u="sng" dirty="0">
                <a:solidFill>
                  <a:srgbClr val="FF0000"/>
                </a:solidFill>
              </a:rPr>
              <a:t>Sans ces informations nous ne pourrons pas traiter les commandes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B625E91-A0EF-153A-E52F-419B676B1CCA}"/>
              </a:ext>
            </a:extLst>
          </p:cNvPr>
          <p:cNvSpPr txBox="1"/>
          <p:nvPr/>
        </p:nvSpPr>
        <p:spPr>
          <a:xfrm>
            <a:off x="269845" y="2332565"/>
            <a:ext cx="11474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Etape n° 2 (passation de la commande) : Sur la caisse taper le ticket comme à votre habitude comme ci-dessous.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AE1F75C-8D9C-0D23-B0B0-18E9F52E16EC}"/>
              </a:ext>
            </a:extLst>
          </p:cNvPr>
          <p:cNvSpPr txBox="1"/>
          <p:nvPr/>
        </p:nvSpPr>
        <p:spPr>
          <a:xfrm>
            <a:off x="1638650" y="115978"/>
            <a:ext cx="820163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b="1" dirty="0"/>
              <a:t>Toutes les étapes pour passer une commande au siège</a:t>
            </a:r>
            <a:endParaRPr lang="fr-FR" sz="2800" b="1" u="sng" dirty="0">
              <a:solidFill>
                <a:srgbClr val="FF0000"/>
              </a:solidFill>
            </a:endParaRPr>
          </a:p>
        </p:txBody>
      </p:sp>
      <p:pic>
        <p:nvPicPr>
          <p:cNvPr id="9" name="Image 8" descr="Une image contenant texte, capture d’écran, logiciel, affichage&#10;&#10;Description générée automatiquement">
            <a:extLst>
              <a:ext uri="{FF2B5EF4-FFF2-40B4-BE49-F238E27FC236}">
                <a16:creationId xmlns:a16="http://schemas.microsoft.com/office/drawing/2014/main" id="{4EF88B63-64DD-6671-654A-520066621D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957" y="2788057"/>
            <a:ext cx="6686986" cy="372228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78586B20-40F7-453E-46B0-152CDFB39B83}"/>
              </a:ext>
            </a:extLst>
          </p:cNvPr>
          <p:cNvSpPr txBox="1"/>
          <p:nvPr/>
        </p:nvSpPr>
        <p:spPr>
          <a:xfrm>
            <a:off x="7189992" y="3071824"/>
            <a:ext cx="4840448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200" dirty="0"/>
              <a:t>Une fois le ticket tapé sur la caisse, vous trouverez un bouton « COLISSIMO » sur le menu déroulé, ce bouton, vous aurez comme article « Frais d’expédition colissimo inférieur à 30€ » c’est-à-dire, que toute commande qui ne dépasse pas les 30€ TTC, s’appliqueront des frais de livraison de 3,90€ comme sur notre site internet. Pour toutes commandes supérieures à 30€ les frais ne seront pas appliqués.</a:t>
            </a:r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F0A9883B-F7D5-C32B-E5DA-EA0AF93D0139}"/>
              </a:ext>
            </a:extLst>
          </p:cNvPr>
          <p:cNvCxnSpPr>
            <a:cxnSpLocks/>
          </p:cNvCxnSpPr>
          <p:nvPr/>
        </p:nvCxnSpPr>
        <p:spPr>
          <a:xfrm flipH="1" flipV="1">
            <a:off x="5184396" y="4272153"/>
            <a:ext cx="2357307" cy="185518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598E064D-930B-5901-E04F-9AEC1ECD9F1F}"/>
              </a:ext>
            </a:extLst>
          </p:cNvPr>
          <p:cNvSpPr txBox="1"/>
          <p:nvPr/>
        </p:nvSpPr>
        <p:spPr>
          <a:xfrm>
            <a:off x="7541703" y="4779687"/>
            <a:ext cx="4409381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dirty="0"/>
              <a:t>Une fois que vous avez appliqué les frais de livraison ou non, Nous devons finir l’encaissement du client, Pour cela vous devez encaisser manuellement le client : </a:t>
            </a:r>
          </a:p>
          <a:p>
            <a:r>
              <a:rPr lang="fr-FR" sz="1200" dirty="0"/>
              <a:t>Pour les CB tapé directement sur le TPE le montant total à payer </a:t>
            </a:r>
          </a:p>
          <a:p>
            <a:r>
              <a:rPr lang="fr-FR" sz="1200" dirty="0"/>
              <a:t>Pour les Espèces </a:t>
            </a:r>
            <a:r>
              <a:rPr lang="fr-FR" sz="1200" u="sng" dirty="0"/>
              <a:t>ne pas utiliser le bouton « Total ticket » </a:t>
            </a:r>
            <a:r>
              <a:rPr lang="fr-FR" sz="1200" dirty="0"/>
              <a:t>et encaisser manuellement.</a:t>
            </a:r>
          </a:p>
          <a:p>
            <a:r>
              <a:rPr lang="fr-FR" sz="1200" dirty="0"/>
              <a:t>Une fois encaissé, vous trouverez le nouveau bouton « </a:t>
            </a:r>
            <a:r>
              <a:rPr lang="fr-FR" sz="1200" b="1" dirty="0">
                <a:solidFill>
                  <a:srgbClr val="FF0000"/>
                </a:solidFill>
              </a:rPr>
              <a:t>Total Colissimo </a:t>
            </a:r>
            <a:r>
              <a:rPr lang="fr-FR" sz="1200" dirty="0"/>
              <a:t>» ce qui va générer la commande client </a:t>
            </a:r>
          </a:p>
        </p:txBody>
      </p:sp>
    </p:spTree>
    <p:extLst>
      <p:ext uri="{BB962C8B-B14F-4D97-AF65-F5344CB8AC3E}">
        <p14:creationId xmlns:p14="http://schemas.microsoft.com/office/powerpoint/2010/main" val="483441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5A93D9-9E7A-41E1-BF24-69338802C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705" y="313568"/>
            <a:ext cx="10515600" cy="482708"/>
          </a:xfrm>
        </p:spPr>
        <p:txBody>
          <a:bodyPr>
            <a:normAutofit/>
          </a:bodyPr>
          <a:lstStyle/>
          <a:p>
            <a:r>
              <a:rPr lang="fr-FR" sz="2000" u="sng" dirty="0"/>
              <a:t>Transformation du ticket de caisse en bon de commande :  </a:t>
            </a:r>
          </a:p>
        </p:txBody>
      </p:sp>
      <p:pic>
        <p:nvPicPr>
          <p:cNvPr id="5" name="Espace réservé du contenu 4" descr="Une image contenant texte, capture d’écran, logiciel, affichage&#10;&#10;Description générée automatiquement">
            <a:extLst>
              <a:ext uri="{FF2B5EF4-FFF2-40B4-BE49-F238E27FC236}">
                <a16:creationId xmlns:a16="http://schemas.microsoft.com/office/drawing/2014/main" id="{E37A7AC4-0202-B6E0-E1DC-1694AA1A59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249" y="1832825"/>
            <a:ext cx="7623060" cy="4519472"/>
          </a:xfrm>
          <a:ln>
            <a:solidFill>
              <a:schemeClr val="tx1"/>
            </a:solidFill>
          </a:ln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FC256C1-AC5D-F24A-C1B0-41806E0CA40E}"/>
              </a:ext>
            </a:extLst>
          </p:cNvPr>
          <p:cNvSpPr txBox="1"/>
          <p:nvPr/>
        </p:nvSpPr>
        <p:spPr>
          <a:xfrm>
            <a:off x="510058" y="818111"/>
            <a:ext cx="1076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Après avoir tapé sur le bouton « Total Colissimo » ce message apparaitra sur votre écran ; sélectionnez Oui pour continuer et Non pour annuler vous allez avoir une nouvelle page qui va s’ouvrir (étape d’après)</a:t>
            </a:r>
          </a:p>
        </p:txBody>
      </p:sp>
    </p:spTree>
    <p:extLst>
      <p:ext uri="{BB962C8B-B14F-4D97-AF65-F5344CB8AC3E}">
        <p14:creationId xmlns:p14="http://schemas.microsoft.com/office/powerpoint/2010/main" val="802546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054CFA-81E3-87C7-0F18-1F167A228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926" y="285101"/>
            <a:ext cx="6413826" cy="437308"/>
          </a:xfrm>
        </p:spPr>
        <p:txBody>
          <a:bodyPr>
            <a:noAutofit/>
          </a:bodyPr>
          <a:lstStyle/>
          <a:p>
            <a:r>
              <a:rPr lang="fr-FR" sz="3200" b="1" u="sng" dirty="0"/>
              <a:t>Création du bon de commande client </a:t>
            </a:r>
            <a:r>
              <a:rPr lang="fr-FR" sz="3200" b="1" dirty="0"/>
              <a:t>:</a:t>
            </a:r>
          </a:p>
        </p:txBody>
      </p:sp>
      <p:pic>
        <p:nvPicPr>
          <p:cNvPr id="5" name="Espace réservé du contenu 4" descr="Une image contenant texte, capture d’écran, logiciel, Icône d’ordinateur&#10;&#10;Description générée automatiquement">
            <a:extLst>
              <a:ext uri="{FF2B5EF4-FFF2-40B4-BE49-F238E27FC236}">
                <a16:creationId xmlns:a16="http://schemas.microsoft.com/office/drawing/2014/main" id="{E3BB86A1-5BEE-3572-16C1-94468555E2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524" y="1018283"/>
            <a:ext cx="7302917" cy="5354624"/>
          </a:xfrm>
          <a:ln>
            <a:solidFill>
              <a:schemeClr val="tx1"/>
            </a:solidFill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F3737E70-76F5-D9C1-298A-B79191416364}"/>
              </a:ext>
            </a:extLst>
          </p:cNvPr>
          <p:cNvSpPr txBox="1"/>
          <p:nvPr/>
        </p:nvSpPr>
        <p:spPr>
          <a:xfrm>
            <a:off x="7997153" y="927596"/>
            <a:ext cx="3674821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Renseigner les informations du compte client (adresse postale, adresse mail, numéro de téléphone)</a:t>
            </a: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A89127EE-30F8-329F-303F-EF2F15F42194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1619250" y="1389261"/>
            <a:ext cx="6377903" cy="97264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1801A80C-9A2F-E65D-52B9-98B0B0EF819D}"/>
              </a:ext>
            </a:extLst>
          </p:cNvPr>
          <p:cNvSpPr txBox="1"/>
          <p:nvPr/>
        </p:nvSpPr>
        <p:spPr>
          <a:xfrm>
            <a:off x="7997153" y="2823569"/>
            <a:ext cx="3674821" cy="40011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FF0000"/>
                </a:solidFill>
              </a:rPr>
              <a:t>Cocher la case « Saisie des prix »</a:t>
            </a:r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329F85D9-F202-BC4A-858D-1A21DC3D27A1}"/>
              </a:ext>
            </a:extLst>
          </p:cNvPr>
          <p:cNvCxnSpPr>
            <a:cxnSpLocks/>
            <a:stCxn id="12" idx="1"/>
          </p:cNvCxnSpPr>
          <p:nvPr/>
        </p:nvCxnSpPr>
        <p:spPr>
          <a:xfrm flipH="1" flipV="1">
            <a:off x="4743450" y="2657778"/>
            <a:ext cx="3253703" cy="36584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F40E98F7-215D-EC89-353F-7091385C7E4D}"/>
              </a:ext>
            </a:extLst>
          </p:cNvPr>
          <p:cNvSpPr txBox="1"/>
          <p:nvPr/>
        </p:nvSpPr>
        <p:spPr>
          <a:xfrm>
            <a:off x="8187654" y="4806675"/>
            <a:ext cx="367482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Puis cliquer sur « OK »</a:t>
            </a: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0DECC6AF-15D6-E5C8-5F3E-41C529DB308A}"/>
              </a:ext>
            </a:extLst>
          </p:cNvPr>
          <p:cNvCxnSpPr>
            <a:cxnSpLocks/>
            <a:stCxn id="15" idx="1"/>
          </p:cNvCxnSpPr>
          <p:nvPr/>
        </p:nvCxnSpPr>
        <p:spPr>
          <a:xfrm flipH="1">
            <a:off x="5327009" y="4991341"/>
            <a:ext cx="2860645" cy="18466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1436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 descr="Une image contenant texte, capture d’écran, logiciel, Icône d’ordinateur&#10;&#10;Description générée automatiquement">
            <a:extLst>
              <a:ext uri="{FF2B5EF4-FFF2-40B4-BE49-F238E27FC236}">
                <a16:creationId xmlns:a16="http://schemas.microsoft.com/office/drawing/2014/main" id="{56CC5505-031D-8AC8-8AED-D38C3A3DAC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40" y="1166070"/>
            <a:ext cx="6843121" cy="5573271"/>
          </a:xfrm>
          <a:ln>
            <a:solidFill>
              <a:schemeClr val="tx1"/>
            </a:solidFill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C4F3C62-D336-A74D-8EB9-4B95766957CE}"/>
              </a:ext>
            </a:extLst>
          </p:cNvPr>
          <p:cNvSpPr txBox="1"/>
          <p:nvPr/>
        </p:nvSpPr>
        <p:spPr>
          <a:xfrm>
            <a:off x="418631" y="286389"/>
            <a:ext cx="96733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Une fois le Bon de commande client créé, nous devons ajouter le montant que le client a payer; voici les étapes suivantes :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E46BA97-3260-23DB-8F84-B140096BADCE}"/>
              </a:ext>
            </a:extLst>
          </p:cNvPr>
          <p:cNvSpPr txBox="1"/>
          <p:nvPr/>
        </p:nvSpPr>
        <p:spPr>
          <a:xfrm>
            <a:off x="7613435" y="1206741"/>
            <a:ext cx="388632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/>
              <a:t>Cliquer sur Acompte , puis sur Nouveau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89999E01-2221-771F-73A2-72DDA3B294EE}"/>
              </a:ext>
            </a:extLst>
          </p:cNvPr>
          <p:cNvCxnSpPr>
            <a:cxnSpLocks/>
          </p:cNvCxnSpPr>
          <p:nvPr/>
        </p:nvCxnSpPr>
        <p:spPr>
          <a:xfrm flipH="1">
            <a:off x="3984771" y="1566548"/>
            <a:ext cx="5075339" cy="42805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FC371ECE-0CFA-CD1D-1A37-7D8E5CA15CE9}"/>
              </a:ext>
            </a:extLst>
          </p:cNvPr>
          <p:cNvCxnSpPr>
            <a:cxnSpLocks/>
          </p:cNvCxnSpPr>
          <p:nvPr/>
        </p:nvCxnSpPr>
        <p:spPr>
          <a:xfrm flipH="1">
            <a:off x="2751589" y="1566548"/>
            <a:ext cx="7579043" cy="324034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AC7C17CC-1D81-7BD5-EE26-D19D8D2FD9C2}"/>
              </a:ext>
            </a:extLst>
          </p:cNvPr>
          <p:cNvSpPr txBox="1"/>
          <p:nvPr/>
        </p:nvSpPr>
        <p:spPr>
          <a:xfrm>
            <a:off x="7776594" y="3944533"/>
            <a:ext cx="4289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Nouvelle page qui s’ouvre (étape suivante)</a:t>
            </a:r>
          </a:p>
        </p:txBody>
      </p:sp>
    </p:spTree>
    <p:extLst>
      <p:ext uri="{BB962C8B-B14F-4D97-AF65-F5344CB8AC3E}">
        <p14:creationId xmlns:p14="http://schemas.microsoft.com/office/powerpoint/2010/main" val="1323065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3D06408-07E8-AA81-AF6B-CB8DED69D280}"/>
              </a:ext>
            </a:extLst>
          </p:cNvPr>
          <p:cNvSpPr/>
          <p:nvPr/>
        </p:nvSpPr>
        <p:spPr>
          <a:xfrm>
            <a:off x="7784983" y="4912149"/>
            <a:ext cx="4087755" cy="11132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Une image contenant texte, capture d’écran, logiciel, nombre&#10;&#10;Description générée automatiquement">
            <a:extLst>
              <a:ext uri="{FF2B5EF4-FFF2-40B4-BE49-F238E27FC236}">
                <a16:creationId xmlns:a16="http://schemas.microsoft.com/office/drawing/2014/main" id="{984F9575-AA15-CD9B-9A0A-16F4360734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262" y="1185529"/>
            <a:ext cx="7325424" cy="533691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1343D491-6B86-B371-C787-62D84C5ECD4D}"/>
              </a:ext>
            </a:extLst>
          </p:cNvPr>
          <p:cNvSpPr txBox="1"/>
          <p:nvPr/>
        </p:nvSpPr>
        <p:spPr>
          <a:xfrm>
            <a:off x="418631" y="286389"/>
            <a:ext cx="96733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Une fois le Bon de commande client créé, nous devons ajouter le montant que le client a payer; voici les étapes suivantes :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42F4288-C943-C713-E3C9-7491EB9F20B1}"/>
              </a:ext>
            </a:extLst>
          </p:cNvPr>
          <p:cNvSpPr txBox="1"/>
          <p:nvPr/>
        </p:nvSpPr>
        <p:spPr>
          <a:xfrm>
            <a:off x="8106080" y="862363"/>
            <a:ext cx="376665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Vous devez Ajouter le mode de règlement du client </a:t>
            </a:r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898FF5F6-9F74-A402-358D-3E590D0F5665}"/>
              </a:ext>
            </a:extLst>
          </p:cNvPr>
          <p:cNvCxnSpPr>
            <a:cxnSpLocks/>
          </p:cNvCxnSpPr>
          <p:nvPr/>
        </p:nvCxnSpPr>
        <p:spPr>
          <a:xfrm flipH="1">
            <a:off x="3397541" y="1185529"/>
            <a:ext cx="4708539" cy="160800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697E9568-AA8C-57D2-034B-6B8DCF938CAA}"/>
              </a:ext>
            </a:extLst>
          </p:cNvPr>
          <p:cNvSpPr txBox="1"/>
          <p:nvPr/>
        </p:nvSpPr>
        <p:spPr>
          <a:xfrm>
            <a:off x="8106080" y="2273417"/>
            <a:ext cx="376665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Reporter la case « Net à payer » dans la case « Montant affecté »  </a:t>
            </a: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EC8A606F-CE15-7EAA-8E82-3681AA439B0C}"/>
              </a:ext>
            </a:extLst>
          </p:cNvPr>
          <p:cNvCxnSpPr>
            <a:cxnSpLocks/>
            <a:stCxn id="16" idx="1"/>
          </p:cNvCxnSpPr>
          <p:nvPr/>
        </p:nvCxnSpPr>
        <p:spPr>
          <a:xfrm flipH="1" flipV="1">
            <a:off x="6096000" y="2466363"/>
            <a:ext cx="2010080" cy="13022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778AE499-A5E1-6899-AA13-48B0C66FFDD6}"/>
              </a:ext>
            </a:extLst>
          </p:cNvPr>
          <p:cNvCxnSpPr>
            <a:cxnSpLocks/>
          </p:cNvCxnSpPr>
          <p:nvPr/>
        </p:nvCxnSpPr>
        <p:spPr>
          <a:xfrm flipH="1">
            <a:off x="3498209" y="2533475"/>
            <a:ext cx="1677798" cy="469784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>
            <a:extLst>
              <a:ext uri="{FF2B5EF4-FFF2-40B4-BE49-F238E27FC236}">
                <a16:creationId xmlns:a16="http://schemas.microsoft.com/office/drawing/2014/main" id="{FAC56659-0E60-5735-D4AA-30DAB8FEB564}"/>
              </a:ext>
            </a:extLst>
          </p:cNvPr>
          <p:cNvSpPr txBox="1"/>
          <p:nvPr/>
        </p:nvSpPr>
        <p:spPr>
          <a:xfrm>
            <a:off x="8106080" y="3688491"/>
            <a:ext cx="376665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Cliquez sur « OK » pour terminer l’encaissement.</a:t>
            </a: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3AB75DBC-68A9-3994-0021-1BE5C1544729}"/>
              </a:ext>
            </a:extLst>
          </p:cNvPr>
          <p:cNvCxnSpPr>
            <a:cxnSpLocks/>
            <a:stCxn id="24" idx="1"/>
          </p:cNvCxnSpPr>
          <p:nvPr/>
        </p:nvCxnSpPr>
        <p:spPr>
          <a:xfrm flipH="1">
            <a:off x="3884103" y="4011657"/>
            <a:ext cx="4221977" cy="151668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Une image contenant Panneau de signalisation, signe&#10;&#10;Description générée automatiquement">
            <a:extLst>
              <a:ext uri="{FF2B5EF4-FFF2-40B4-BE49-F238E27FC236}">
                <a16:creationId xmlns:a16="http://schemas.microsoft.com/office/drawing/2014/main" id="{74FE6209-292E-DD3E-FB25-480E0FE208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827" y="4997101"/>
            <a:ext cx="978365" cy="85926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6CC66EB2-57DE-0D31-6027-99FCD8653320}"/>
              </a:ext>
            </a:extLst>
          </p:cNvPr>
          <p:cNvSpPr txBox="1"/>
          <p:nvPr/>
        </p:nvSpPr>
        <p:spPr>
          <a:xfrm>
            <a:off x="8873192" y="5210030"/>
            <a:ext cx="28339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 commande doit être réglée dans son intégrabilité </a:t>
            </a:r>
          </a:p>
        </p:txBody>
      </p:sp>
    </p:spTree>
    <p:extLst>
      <p:ext uri="{BB962C8B-B14F-4D97-AF65-F5344CB8AC3E}">
        <p14:creationId xmlns:p14="http://schemas.microsoft.com/office/powerpoint/2010/main" val="3352537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 descr="Une image contenant texte, capture d’écran, logiciel, affichage&#10;&#10;Description générée automatiquement">
            <a:extLst>
              <a:ext uri="{FF2B5EF4-FFF2-40B4-BE49-F238E27FC236}">
                <a16:creationId xmlns:a16="http://schemas.microsoft.com/office/drawing/2014/main" id="{6F2C30F1-818A-9662-DD84-D8650B71DE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209" y="1373435"/>
            <a:ext cx="6763717" cy="4930892"/>
          </a:xfrm>
          <a:ln>
            <a:solidFill>
              <a:schemeClr val="tx1"/>
            </a:solidFill>
          </a:ln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3A05371-1355-7DB0-3287-9759F7152068}"/>
              </a:ext>
            </a:extLst>
          </p:cNvPr>
          <p:cNvSpPr txBox="1"/>
          <p:nvPr/>
        </p:nvSpPr>
        <p:spPr>
          <a:xfrm>
            <a:off x="536209" y="343949"/>
            <a:ext cx="113845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Nous devons fournir au client un justificatif d’achat, pour cela nous allons envoyer par mail le « Bon de Vente Client », voici l’étape :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235360C-468F-443C-8A68-61EA41CD1EC8}"/>
              </a:ext>
            </a:extLst>
          </p:cNvPr>
          <p:cNvSpPr txBox="1"/>
          <p:nvPr/>
        </p:nvSpPr>
        <p:spPr>
          <a:xfrm>
            <a:off x="8103765" y="1468073"/>
            <a:ext cx="393443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Fermer la page « Suivi des règlements » </a:t>
            </a: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2F3D59B4-66D2-FC9C-91D5-467D9BAE1E9E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5696125" y="1652739"/>
            <a:ext cx="2407640" cy="133374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1F47967F-4A77-0B57-9FD3-DEEC7B120BFF}"/>
              </a:ext>
            </a:extLst>
          </p:cNvPr>
          <p:cNvSpPr txBox="1"/>
          <p:nvPr/>
        </p:nvSpPr>
        <p:spPr>
          <a:xfrm>
            <a:off x="8103765" y="2306972"/>
            <a:ext cx="393443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Cliquer sur « Imprime »</a:t>
            </a:r>
          </a:p>
        </p:txBody>
      </p: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DCCD1A05-F15B-EF73-6363-2A090AFF95EF}"/>
              </a:ext>
            </a:extLst>
          </p:cNvPr>
          <p:cNvCxnSpPr>
            <a:cxnSpLocks/>
            <a:stCxn id="14" idx="1"/>
          </p:cNvCxnSpPr>
          <p:nvPr/>
        </p:nvCxnSpPr>
        <p:spPr>
          <a:xfrm flipH="1">
            <a:off x="4244829" y="2491638"/>
            <a:ext cx="3858936" cy="271362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3750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 descr="Une image contenant texte, capture d’écran, logiciel, Icône d’ordinateur&#10;&#10;Description générée automatiquement">
            <a:extLst>
              <a:ext uri="{FF2B5EF4-FFF2-40B4-BE49-F238E27FC236}">
                <a16:creationId xmlns:a16="http://schemas.microsoft.com/office/drawing/2014/main" id="{658B7D9B-DE19-C541-B4B3-3D9FB147D0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847" y="2713371"/>
            <a:ext cx="3422740" cy="2403200"/>
          </a:xfrm>
          <a:ln>
            <a:solidFill>
              <a:schemeClr val="tx1"/>
            </a:solidFill>
          </a:ln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E9D28C63-AEFF-00B1-7F55-CB4DC9B8EB93}"/>
              </a:ext>
            </a:extLst>
          </p:cNvPr>
          <p:cNvSpPr txBox="1"/>
          <p:nvPr/>
        </p:nvSpPr>
        <p:spPr>
          <a:xfrm>
            <a:off x="780144" y="906011"/>
            <a:ext cx="234895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Sélectionner le model BCV.101, puis, Cliquer sur Visualise (F4)</a:t>
            </a:r>
          </a:p>
        </p:txBody>
      </p:sp>
      <p:pic>
        <p:nvPicPr>
          <p:cNvPr id="17" name="Image 16" descr="Une image contenant texte, capture d’écran, logiciel&#10;&#10;Description générée automatiquement">
            <a:extLst>
              <a:ext uri="{FF2B5EF4-FFF2-40B4-BE49-F238E27FC236}">
                <a16:creationId xmlns:a16="http://schemas.microsoft.com/office/drawing/2014/main" id="{4F8DB926-F729-250C-0FB4-9007876B96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7109" y="1300114"/>
            <a:ext cx="7743435" cy="3816457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CDF9BF55-4A32-0769-6D6F-6C0FDBF4C1C2}"/>
              </a:ext>
            </a:extLst>
          </p:cNvPr>
          <p:cNvCxnSpPr>
            <a:cxnSpLocks/>
            <a:stCxn id="7" idx="2"/>
          </p:cNvCxnSpPr>
          <p:nvPr/>
        </p:nvCxnSpPr>
        <p:spPr>
          <a:xfrm flipH="1">
            <a:off x="1736521" y="1829341"/>
            <a:ext cx="218098" cy="97258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D1C74406-E6AB-B9D2-CE4E-3EFB3E991254}"/>
              </a:ext>
            </a:extLst>
          </p:cNvPr>
          <p:cNvSpPr txBox="1"/>
          <p:nvPr/>
        </p:nvSpPr>
        <p:spPr>
          <a:xfrm>
            <a:off x="4524462" y="328172"/>
            <a:ext cx="724808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Pour envoyer le Bon de Commande aux clients suffit de cliquer sur l’enveloppe puis envoyer le mail comme un ticket de caisse</a:t>
            </a:r>
          </a:p>
        </p:txBody>
      </p: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FA0B3AE6-ADEF-9CEA-A74F-B86ABAB0E75A}"/>
              </a:ext>
            </a:extLst>
          </p:cNvPr>
          <p:cNvCxnSpPr/>
          <p:nvPr/>
        </p:nvCxnSpPr>
        <p:spPr>
          <a:xfrm flipH="1">
            <a:off x="5998128" y="964734"/>
            <a:ext cx="1736522" cy="51172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363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F5ABF6E5-7546-4DE6-16E4-A29C1536ED11}"/>
              </a:ext>
            </a:extLst>
          </p:cNvPr>
          <p:cNvSpPr txBox="1"/>
          <p:nvPr/>
        </p:nvSpPr>
        <p:spPr>
          <a:xfrm>
            <a:off x="338955" y="380319"/>
            <a:ext cx="115140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Après avoir suivi toutes les étapes vous venez de créer votre commande client, pour la retrouver c’est très simple :</a:t>
            </a:r>
          </a:p>
        </p:txBody>
      </p:sp>
      <p:pic>
        <p:nvPicPr>
          <p:cNvPr id="6" name="Image 5" descr="Une image contenant texte, logiciel, Icône d’ordinateur, Logiciel multimédia&#10;&#10;Description générée automatiquement">
            <a:extLst>
              <a:ext uri="{FF2B5EF4-FFF2-40B4-BE49-F238E27FC236}">
                <a16:creationId xmlns:a16="http://schemas.microsoft.com/office/drawing/2014/main" id="{2E280C21-054C-F6D3-6C8B-82F6CF753C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55" y="1842604"/>
            <a:ext cx="5502822" cy="155373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Image 7" descr="Une image contenant texte, Appareils électroniques, capture d’écran, logiciel&#10;&#10;Description générée automatiquement">
            <a:extLst>
              <a:ext uri="{FF2B5EF4-FFF2-40B4-BE49-F238E27FC236}">
                <a16:creationId xmlns:a16="http://schemas.microsoft.com/office/drawing/2014/main" id="{ED49A0BD-9051-4B03-4568-63180F1EDB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24" y="1916884"/>
            <a:ext cx="5234971" cy="454900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67B88850-C91E-BE62-B2B7-57DCAB659592}"/>
              </a:ext>
            </a:extLst>
          </p:cNvPr>
          <p:cNvSpPr txBox="1"/>
          <p:nvPr/>
        </p:nvSpPr>
        <p:spPr>
          <a:xfrm>
            <a:off x="647625" y="1205595"/>
            <a:ext cx="535563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/>
              <a:t>Sortir du module caisse puis sélectionner « </a:t>
            </a:r>
            <a:r>
              <a:rPr lang="fr-FR" dirty="0" err="1"/>
              <a:t>Comm.cli</a:t>
            </a:r>
            <a:r>
              <a:rPr lang="fr-FR" dirty="0"/>
              <a:t> » 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896539EA-47C4-70D6-66CB-2A65DD8D452C}"/>
              </a:ext>
            </a:extLst>
          </p:cNvPr>
          <p:cNvCxnSpPr/>
          <p:nvPr/>
        </p:nvCxnSpPr>
        <p:spPr>
          <a:xfrm flipH="1">
            <a:off x="2105637" y="1585519"/>
            <a:ext cx="984729" cy="66273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5FC88EC8-50EA-8DE8-6823-CC87BC622575}"/>
              </a:ext>
            </a:extLst>
          </p:cNvPr>
          <p:cNvSpPr txBox="1"/>
          <p:nvPr/>
        </p:nvSpPr>
        <p:spPr>
          <a:xfrm>
            <a:off x="511727" y="4420998"/>
            <a:ext cx="500543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Vous trouverez le Bon de Commande du client avec les coordonnées </a:t>
            </a:r>
          </a:p>
        </p:txBody>
      </p: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3A2B3BF7-FCAD-5EED-D16F-CC3DEEEFAAD1}"/>
              </a:ext>
            </a:extLst>
          </p:cNvPr>
          <p:cNvCxnSpPr>
            <a:stCxn id="12" idx="3"/>
          </p:cNvCxnSpPr>
          <p:nvPr/>
        </p:nvCxnSpPr>
        <p:spPr>
          <a:xfrm>
            <a:off x="5517159" y="4744164"/>
            <a:ext cx="2158768" cy="160630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47790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1080</TotalTime>
  <Words>818</Words>
  <Application>Microsoft Office PowerPoint</Application>
  <PresentationFormat>Grand écran</PresentationFormat>
  <Paragraphs>54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Transformation du ticket de caisse en bon de commande :  </vt:lpstr>
      <vt:lpstr>Création du bon de commande client :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COLISSIMO</dc:title>
  <dc:creator>JEROME BRUNET</dc:creator>
  <cp:lastModifiedBy>JEROME BRUNET</cp:lastModifiedBy>
  <cp:revision>7</cp:revision>
  <cp:lastPrinted>2023-05-31T14:50:00Z</cp:lastPrinted>
  <dcterms:created xsi:type="dcterms:W3CDTF">2023-05-25T13:17:33Z</dcterms:created>
  <dcterms:modified xsi:type="dcterms:W3CDTF">2023-05-31T14:54:21Z</dcterms:modified>
</cp:coreProperties>
</file>